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9"/>
  </p:notesMasterIdLst>
  <p:sldIdLst>
    <p:sldId id="256" r:id="rId2"/>
    <p:sldId id="280" r:id="rId3"/>
    <p:sldId id="281" r:id="rId4"/>
    <p:sldId id="282" r:id="rId5"/>
    <p:sldId id="283" r:id="rId6"/>
    <p:sldId id="284" r:id="rId7"/>
    <p:sldId id="286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  <a:srgbClr val="FFDA8F"/>
    <a:srgbClr val="DED592"/>
    <a:srgbClr val="D0C362"/>
    <a:srgbClr val="FFE6B3"/>
    <a:srgbClr val="FF9900"/>
    <a:srgbClr val="00A249"/>
    <a:srgbClr val="000000"/>
    <a:srgbClr val="E6EAD6"/>
    <a:srgbClr val="DEE8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216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2443226-D7B5-4038-8140-8C125C08C514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0380FE8-0A15-4014-94B8-0BD8C6244D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3A587-E1F6-45A8-81FE-D92F4DBFC303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333CD-CE9D-4FC2-957F-3FDE4C39D1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01D5C-B20B-4031-B70D-51F23CBBC49D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6D572-31EF-4605-A74D-A8F2EF216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96E20-12A6-427D-8747-0FF3F42EAE77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A433-DE6A-4A98-A097-3B3A04ED8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0C8B0-FA15-414D-86F7-777B3C866DE3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88871-80BD-44C1-A031-946AE546EE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F41F4-8F2C-4A5B-9A2A-4BE89054D0E5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0B35C-7303-4367-B658-E7B792592A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EEC10-39CA-4C13-815C-4E2BDD7CF49F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35A12-53C4-4973-AD92-84CF18342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22A9A-E5B6-4173-891C-CD7DED86DE36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3B552-C1F8-4DCB-BBBA-B7C62DE9DA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1FCD6-AAA0-4B1D-9659-FCB7A1173391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C013F-6BCC-4865-8A02-C4AFE0E2C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648D3-FB87-42A3-94DA-6463872C75B4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90F3F-E2A5-44FD-ACC4-C92932E777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16671-12AA-452F-8B53-D5D8040B6990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D770F-6242-4CF0-8D7B-65AAF430B8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48534-DF2F-46DE-9CD0-CF04714D42E7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4BCA7-DC5F-4561-A964-BA87D4F405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B9329C-88E7-4B39-89E6-E8D826836161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0DD8B3-1F26-448B-8073-821577E7E1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Рисунок 3" descr="картинки презентация 1 - 0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484438"/>
            <a:ext cx="3500438" cy="423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4214813" y="3429000"/>
            <a:ext cx="4214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dirty="0">
                <a:latin typeface="Calibri" pitchFamily="34" charset="0"/>
              </a:rPr>
              <a:t> Русский язык, </a:t>
            </a:r>
            <a:r>
              <a:rPr lang="ru-RU" sz="3200" dirty="0">
                <a:solidFill>
                  <a:srgbClr val="000000"/>
                </a:solidFill>
                <a:latin typeface="Calibri" pitchFamily="34" charset="0"/>
              </a:rPr>
              <a:t>3 класс</a:t>
            </a:r>
            <a:r>
              <a:rPr lang="ru-RU" sz="3200" dirty="0">
                <a:latin typeface="Calibri" pitchFamily="34" charset="0"/>
              </a:rPr>
              <a:t> 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000625" y="4500563"/>
            <a:ext cx="3762375" cy="19288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marL="457200" indent="-457200" fontAlgn="auto">
              <a:spcBef>
                <a:spcPts val="450"/>
              </a:spcBef>
              <a:spcAft>
                <a:spcPts val="0"/>
              </a:spcAft>
              <a:tabLst>
                <a:tab pos="354013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/>
            </a:pPr>
            <a:r>
              <a:rPr lang="ru-RU" sz="2400" dirty="0">
                <a:solidFill>
                  <a:srgbClr val="000000"/>
                </a:solidFill>
                <a:latin typeface="+mn-lt"/>
                <a:ea typeface="Microsoft YaHei" charset="0"/>
                <a:cs typeface="Microsoft YaHei" charset="0"/>
              </a:rPr>
              <a:t>                                                                  </a:t>
            </a:r>
            <a:r>
              <a:rPr lang="ru-RU" sz="2400" dirty="0" smtClean="0">
                <a:solidFill>
                  <a:srgbClr val="000000"/>
                </a:solidFill>
                <a:latin typeface="+mn-lt"/>
                <a:ea typeface="Microsoft YaHei" charset="0"/>
                <a:cs typeface="Microsoft YaHei" charset="0"/>
              </a:rPr>
              <a:t> </a:t>
            </a:r>
            <a:endParaRPr lang="ru-RU" sz="2400" dirty="0">
              <a:solidFill>
                <a:srgbClr val="000000"/>
              </a:solidFill>
              <a:latin typeface="+mn-lt"/>
              <a:ea typeface="Microsoft YaHei" charset="0"/>
              <a:cs typeface="Microsoft YaHei" charset="0"/>
            </a:endParaRPr>
          </a:p>
          <a:p>
            <a:pPr marL="457200" indent="-457200" fontAlgn="auto">
              <a:spcBef>
                <a:spcPts val="450"/>
              </a:spcBef>
              <a:spcAft>
                <a:spcPts val="0"/>
              </a:spcAft>
              <a:tabLst>
                <a:tab pos="354013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/>
            </a:pPr>
            <a:endParaRPr lang="ru-RU" sz="2400" dirty="0">
              <a:solidFill>
                <a:srgbClr val="000000"/>
              </a:solidFill>
              <a:latin typeface="+mn-lt"/>
              <a:ea typeface="Microsoft YaHei" charset="0"/>
              <a:cs typeface="Microsoft YaHei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00034" y="357167"/>
            <a:ext cx="8215370" cy="1000132"/>
          </a:xfrm>
        </p:spPr>
        <p:txBody>
          <a:bodyPr/>
          <a:lstStyle/>
          <a:p>
            <a:r>
              <a:rPr lang="ru-RU" sz="4000" dirty="0" smtClean="0"/>
              <a:t>Правописание букв безударных гласных в </a:t>
            </a:r>
            <a:r>
              <a:rPr lang="ru-RU" sz="4000" dirty="0" smtClean="0"/>
              <a:t>приставках</a:t>
            </a:r>
            <a:endParaRPr lang="ru-RU" sz="4000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762000" y="5111750"/>
            <a:ext cx="8001000" cy="1441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42900" indent="-339725">
              <a:spcBef>
                <a:spcPts val="45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                                                         </a:t>
            </a: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урок 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№ 43</a:t>
            </a:r>
            <a:endParaRPr lang="ru-RU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 marL="342900" indent="-339725" algn="r">
              <a:spcBef>
                <a:spcPts val="45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Автор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: </a:t>
            </a:r>
            <a:r>
              <a:rPr lang="ru-RU" dirty="0" err="1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Поносова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М.А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.</a:t>
            </a:r>
            <a:endParaRPr lang="ru-RU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                                                                 © </a:t>
            </a:r>
            <a:r>
              <a:rPr lang="en-US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ООО </a:t>
            </a: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«</a:t>
            </a:r>
            <a:r>
              <a:rPr lang="ru-RU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Баласс</a:t>
            </a: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», 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2013</a:t>
            </a:r>
            <a:endParaRPr lang="ru-RU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85786" y="1428737"/>
            <a:ext cx="4286280" cy="250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Считалка.</a:t>
            </a:r>
          </a:p>
          <a:p>
            <a:pPr>
              <a:lnSpc>
                <a:spcPct val="114000"/>
              </a:lnSpc>
            </a:pPr>
            <a:r>
              <a:rPr lang="ru-RU" sz="2000" i="1" dirty="0" smtClean="0">
                <a:latin typeface="+mn-lt"/>
              </a:rPr>
              <a:t>Вышли мыши как-то раз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Посмотреть, </a:t>
            </a:r>
            <a:r>
              <a:rPr lang="ru-RU" sz="2000" i="1" dirty="0" smtClean="0">
                <a:latin typeface="+mn-lt"/>
              </a:rPr>
              <a:t>который час.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err="1" smtClean="0">
                <a:latin typeface="+mn-lt"/>
              </a:rPr>
              <a:t>Раз-два-три-четыре</a:t>
            </a:r>
            <a:r>
              <a:rPr lang="ru-RU" sz="2000" i="1" dirty="0" smtClean="0">
                <a:latin typeface="+mn-lt"/>
              </a:rPr>
              <a:t>,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Мыши </a:t>
            </a:r>
            <a:r>
              <a:rPr lang="ru-RU" sz="2000" i="1" dirty="0" smtClean="0">
                <a:latin typeface="+mn-lt"/>
              </a:rPr>
              <a:t>дёрнули </a:t>
            </a:r>
            <a:r>
              <a:rPr lang="ru-RU" sz="2000" i="1" dirty="0" smtClean="0">
                <a:latin typeface="+mn-lt"/>
              </a:rPr>
              <a:t>за гири.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Тут раздался страшный звон -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Разбежались мыши вон. 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1428736"/>
            <a:ext cx="4572000" cy="250530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2000" b="1" dirty="0" smtClean="0"/>
              <a:t>Считалка</a:t>
            </a:r>
            <a:r>
              <a:rPr lang="ru-RU" b="1" dirty="0" smtClean="0"/>
              <a:t>.</a:t>
            </a:r>
          </a:p>
          <a:p>
            <a:pPr>
              <a:lnSpc>
                <a:spcPct val="114000"/>
              </a:lnSpc>
            </a:pPr>
            <a:r>
              <a:rPr lang="ru-RU" sz="2000" i="1" dirty="0" smtClean="0">
                <a:latin typeface="+mj-lt"/>
              </a:rPr>
              <a:t>Вышли мы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ши</a:t>
            </a:r>
            <a:r>
              <a:rPr lang="ru-RU" sz="2000" i="1" dirty="0" smtClean="0">
                <a:latin typeface="+mj-lt"/>
              </a:rPr>
              <a:t> как-то ра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з</a:t>
            </a:r>
            <a:r>
              <a:rPr lang="ru-RU" sz="2000" i="1" dirty="0" smtClean="0">
                <a:latin typeface="+mj-lt"/>
              </a:rPr>
              <a:t/>
            </a:r>
            <a:br>
              <a:rPr lang="ru-RU" sz="2000" i="1" dirty="0" smtClean="0">
                <a:latin typeface="+mj-lt"/>
              </a:rPr>
            </a:br>
            <a:r>
              <a:rPr lang="ru-RU" sz="2000" i="1" dirty="0" smtClean="0">
                <a:latin typeface="+mj-lt"/>
              </a:rPr>
              <a:t>Посм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о</a:t>
            </a:r>
            <a:r>
              <a:rPr lang="ru-RU" sz="2000" i="1" dirty="0" smtClean="0">
                <a:latin typeface="+mj-lt"/>
              </a:rPr>
              <a:t>треть, </a:t>
            </a:r>
            <a:r>
              <a:rPr lang="ru-RU" sz="2000" i="1" dirty="0" smtClean="0">
                <a:latin typeface="+mj-lt"/>
              </a:rPr>
              <a:t>к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о</a:t>
            </a:r>
            <a:r>
              <a:rPr lang="ru-RU" sz="2000" i="1" dirty="0" smtClean="0">
                <a:latin typeface="+mj-lt"/>
              </a:rPr>
              <a:t>торый 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ча</a:t>
            </a:r>
            <a:r>
              <a:rPr lang="ru-RU" sz="2000" i="1" dirty="0" smtClean="0">
                <a:latin typeface="+mj-lt"/>
              </a:rPr>
              <a:t>с.</a:t>
            </a:r>
            <a:br>
              <a:rPr lang="ru-RU" sz="2000" i="1" dirty="0" smtClean="0">
                <a:latin typeface="+mj-lt"/>
              </a:rPr>
            </a:br>
            <a:r>
              <a:rPr lang="ru-RU" sz="2000" i="1" dirty="0" err="1" smtClean="0">
                <a:latin typeface="+mj-lt"/>
              </a:rPr>
              <a:t>Ра</a:t>
            </a:r>
            <a:r>
              <a:rPr lang="ru-RU" sz="2000" i="1" dirty="0" err="1" smtClean="0">
                <a:solidFill>
                  <a:srgbClr val="008A3E"/>
                </a:solidFill>
                <a:latin typeface="+mj-lt"/>
              </a:rPr>
              <a:t>з</a:t>
            </a:r>
            <a:r>
              <a:rPr lang="ru-RU" sz="2000" i="1" dirty="0" err="1" smtClean="0">
                <a:latin typeface="+mj-lt"/>
              </a:rPr>
              <a:t>-два-три-ч</a:t>
            </a:r>
            <a:r>
              <a:rPr lang="ru-RU" sz="2000" i="1" dirty="0" err="1" smtClean="0">
                <a:solidFill>
                  <a:srgbClr val="008A3E"/>
                </a:solidFill>
                <a:latin typeface="+mj-lt"/>
              </a:rPr>
              <a:t>е</a:t>
            </a:r>
            <a:r>
              <a:rPr lang="ru-RU" sz="2000" i="1" dirty="0" err="1" smtClean="0">
                <a:latin typeface="+mj-lt"/>
              </a:rPr>
              <a:t>тыре</a:t>
            </a:r>
            <a:r>
              <a:rPr lang="ru-RU" sz="2000" i="1" dirty="0" smtClean="0">
                <a:latin typeface="+mj-lt"/>
              </a:rPr>
              <a:t>,</a:t>
            </a:r>
            <a:br>
              <a:rPr lang="ru-RU" sz="2000" i="1" dirty="0" smtClean="0">
                <a:latin typeface="+mj-lt"/>
              </a:rPr>
            </a:br>
            <a:r>
              <a:rPr lang="ru-RU" sz="2000" i="1" dirty="0" smtClean="0">
                <a:latin typeface="+mj-lt"/>
              </a:rPr>
              <a:t>Мы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ши</a:t>
            </a:r>
            <a:r>
              <a:rPr lang="ru-RU" sz="2000" i="1" dirty="0" smtClean="0">
                <a:latin typeface="+mj-lt"/>
              </a:rPr>
              <a:t> </a:t>
            </a:r>
            <a:r>
              <a:rPr lang="ru-RU" sz="2000" i="1" dirty="0" smtClean="0">
                <a:latin typeface="+mj-lt"/>
              </a:rPr>
              <a:t>дёрнули </a:t>
            </a:r>
            <a:r>
              <a:rPr lang="ru-RU" sz="2000" i="1" dirty="0" smtClean="0">
                <a:latin typeface="+mj-lt"/>
              </a:rPr>
              <a:t>за гири.</a:t>
            </a:r>
            <a:br>
              <a:rPr lang="ru-RU" sz="2000" i="1" dirty="0" smtClean="0">
                <a:latin typeface="+mj-lt"/>
              </a:rPr>
            </a:br>
            <a:r>
              <a:rPr lang="ru-RU" sz="2000" i="1" dirty="0" smtClean="0">
                <a:latin typeface="+mj-lt"/>
              </a:rPr>
              <a:t>Ту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т</a:t>
            </a:r>
            <a:r>
              <a:rPr lang="ru-RU" sz="2000" i="1" dirty="0" smtClean="0">
                <a:latin typeface="+mj-lt"/>
              </a:rPr>
              <a:t> раздался страшный звон -</a:t>
            </a:r>
            <a:br>
              <a:rPr lang="ru-RU" sz="2000" i="1" dirty="0" smtClean="0">
                <a:latin typeface="+mj-lt"/>
              </a:rPr>
            </a:br>
            <a:r>
              <a:rPr lang="ru-RU" sz="2000" i="1" dirty="0" smtClean="0">
                <a:latin typeface="+mj-lt"/>
              </a:rPr>
              <a:t>Разб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е</a:t>
            </a:r>
            <a:r>
              <a:rPr lang="ru-RU" sz="2000" i="1" dirty="0" smtClean="0">
                <a:latin typeface="+mj-lt"/>
              </a:rPr>
              <a:t>жалис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ь </a:t>
            </a:r>
            <a:r>
              <a:rPr lang="ru-RU" sz="2000" i="1" dirty="0" smtClean="0">
                <a:latin typeface="+mj-lt"/>
              </a:rPr>
              <a:t>мы</a:t>
            </a:r>
            <a:r>
              <a:rPr lang="ru-RU" sz="2000" i="1" dirty="0" smtClean="0">
                <a:solidFill>
                  <a:srgbClr val="008A3E"/>
                </a:solidFill>
                <a:latin typeface="+mj-lt"/>
              </a:rPr>
              <a:t>ши </a:t>
            </a:r>
            <a:r>
              <a:rPr lang="ru-RU" sz="2000" i="1" dirty="0" smtClean="0">
                <a:latin typeface="+mj-lt"/>
              </a:rPr>
              <a:t>вон. </a:t>
            </a:r>
            <a:endParaRPr lang="ru-RU" sz="2000" dirty="0"/>
          </a:p>
        </p:txBody>
      </p:sp>
      <p:grpSp>
        <p:nvGrpSpPr>
          <p:cNvPr id="7" name="Группа 6"/>
          <p:cNvGrpSpPr>
            <a:grpSpLocks/>
          </p:cNvGrpSpPr>
          <p:nvPr/>
        </p:nvGrpSpPr>
        <p:grpSpPr bwMode="auto">
          <a:xfrm>
            <a:off x="642938" y="357188"/>
            <a:ext cx="8072437" cy="630237"/>
            <a:chOff x="642910" y="357166"/>
            <a:chExt cx="8072494" cy="630211"/>
          </a:xfrm>
        </p:grpSpPr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1285852" y="428604"/>
              <a:ext cx="742955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600" dirty="0" smtClean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Вспоминаем то, </a:t>
              </a:r>
              <a:r>
                <a:rPr lang="ru-RU" sz="3600" dirty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что знаем</a:t>
              </a:r>
            </a:p>
          </p:txBody>
        </p:sp>
        <p:pic>
          <p:nvPicPr>
            <p:cNvPr id="9" name="Рисунок 5" descr="значки - думаю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42910" y="357166"/>
              <a:ext cx="642942" cy="630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482" name="Picture 2" descr="http://img-fotki.yandex.ru/get/5014/28257045.680/0_72b1e_72f92ec2_L.jpg"/>
          <p:cNvPicPr>
            <a:picLocks noChangeAspect="1" noChangeArrowheads="1"/>
          </p:cNvPicPr>
          <p:nvPr/>
        </p:nvPicPr>
        <p:blipFill>
          <a:blip r:embed="rId3" cstate="print"/>
          <a:srcRect l="5325" t="16568"/>
          <a:stretch>
            <a:fillRect/>
          </a:stretch>
        </p:blipFill>
        <p:spPr bwMode="auto">
          <a:xfrm>
            <a:off x="5572133" y="4429132"/>
            <a:ext cx="2837224" cy="2500305"/>
          </a:xfrm>
          <a:prstGeom prst="rect">
            <a:avLst/>
          </a:prstGeom>
          <a:noFill/>
        </p:spPr>
      </p:pic>
      <p:pic>
        <p:nvPicPr>
          <p:cNvPr id="20484" name="Picture 4" descr="http://www.mebel-rim.ru/shop/components/com_virtuemart/shop_image/product/_________4f7016b7136f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1281355"/>
            <a:ext cx="1643074" cy="3182531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11" name="TextBox 10"/>
          <p:cNvSpPr txBox="1"/>
          <p:nvPr/>
        </p:nvSpPr>
        <p:spPr>
          <a:xfrm>
            <a:off x="428596" y="4572008"/>
            <a:ext cx="4429156" cy="1631216"/>
          </a:xfrm>
          <a:prstGeom prst="rect">
            <a:avLst/>
          </a:prstGeom>
          <a:solidFill>
            <a:srgbClr val="DED592"/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+mn-lt"/>
              </a:rPr>
              <a:t>Прочитайте считалку. Найдите и назовите знакомые орфограммы.</a:t>
            </a:r>
          </a:p>
          <a:p>
            <a:endParaRPr lang="ru-RU" sz="2000" dirty="0" smtClean="0">
              <a:latin typeface="+mn-lt"/>
            </a:endParaRPr>
          </a:p>
          <a:p>
            <a:r>
              <a:rPr lang="ru-RU" sz="2000" dirty="0" smtClean="0">
                <a:latin typeface="+mn-lt"/>
              </a:rPr>
              <a:t>Сегодня на уроке мы познакомимся с новой орфограммой.</a:t>
            </a:r>
            <a:endParaRPr lang="ru-RU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0" grpId="0"/>
      <p:bldP spid="11" grpId="0" uiExpand="1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571472" y="4429132"/>
            <a:ext cx="8143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8A3E"/>
                </a:solidFill>
                <a:latin typeface="+mn-lt"/>
              </a:rPr>
              <a:t>Можно ли проверить написание буквы безударного гласного в приставке с помощью уже известного нам правила?</a:t>
            </a:r>
            <a:endParaRPr lang="ru-RU" sz="2800" b="1" dirty="0">
              <a:solidFill>
                <a:srgbClr val="008A3E"/>
              </a:solidFill>
              <a:latin typeface="+mn-lt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85875" y="428625"/>
            <a:ext cx="7429500" cy="455613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dirty="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Определяем основной вопрос урока</a:t>
            </a:r>
          </a:p>
        </p:txBody>
      </p:sp>
      <p:pic>
        <p:nvPicPr>
          <p:cNvPr id="5" name="Рисунок 15" descr="значок новая тема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57166"/>
            <a:ext cx="588962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42910" y="1357298"/>
            <a:ext cx="814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Спишите слова. Поставьте ударение.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428596" y="1857364"/>
            <a:ext cx="8286808" cy="1682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i="1" dirty="0" smtClean="0">
                <a:latin typeface="Century" pitchFamily="18" charset="0"/>
              </a:rPr>
              <a:t>Долетел, забежал, надписал, наговорили, окружили, обласкали, отгрохотали, подсказал, поплясали, подводник, рассказ, прабабушка.</a:t>
            </a:r>
            <a:endParaRPr lang="ru-RU" sz="2400" i="1" dirty="0">
              <a:latin typeface="Century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 bwMode="auto">
          <a:xfrm>
            <a:off x="357158" y="4000504"/>
            <a:ext cx="8215370" cy="2428892"/>
          </a:xfrm>
          <a:prstGeom prst="rect">
            <a:avLst/>
          </a:prstGeom>
          <a:solidFill>
            <a:srgbClr val="DED59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 smtClean="0">
                <a:latin typeface="Calibri" pitchFamily="34" charset="0"/>
              </a:rPr>
              <a:t>Подчеркните буквы гласных в безударных слогах.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 smtClean="0">
                <a:latin typeface="Calibri" pitchFamily="34" charset="0"/>
              </a:rPr>
              <a:t>В каких частях слова находятся эти буквы? Обозначьте эти части слова.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 smtClean="0">
                <a:latin typeface="Calibri" pitchFamily="34" charset="0"/>
              </a:rPr>
              <a:t>Какие написания вы можете объяснить, а какие нет?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 smtClean="0">
                <a:latin typeface="Calibri" pitchFamily="34" charset="0"/>
              </a:rPr>
              <a:t>Сформулируйте  основной вопрос урока.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endParaRPr lang="ru-RU" sz="2400" dirty="0">
              <a:latin typeface="Calibri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6786578" y="2071678"/>
            <a:ext cx="142876" cy="71438"/>
            <a:chOff x="2786050" y="1428736"/>
            <a:chExt cx="357190" cy="142876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Группа 14"/>
          <p:cNvGrpSpPr/>
          <p:nvPr/>
        </p:nvGrpSpPr>
        <p:grpSpPr>
          <a:xfrm>
            <a:off x="4929190" y="2071678"/>
            <a:ext cx="285752" cy="71438"/>
            <a:chOff x="2786050" y="1428736"/>
            <a:chExt cx="357190" cy="142876"/>
          </a:xfrm>
        </p:grpSpPr>
        <p:cxnSp>
          <p:nvCxnSpPr>
            <p:cNvPr id="16" name="Прямая соединительная линия 15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>
            <a:off x="3286116" y="2071678"/>
            <a:ext cx="571504" cy="142876"/>
            <a:chOff x="2786050" y="1428736"/>
            <a:chExt cx="357190" cy="142876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Группа 20"/>
          <p:cNvGrpSpPr/>
          <p:nvPr/>
        </p:nvGrpSpPr>
        <p:grpSpPr>
          <a:xfrm>
            <a:off x="1928794" y="2071678"/>
            <a:ext cx="285752" cy="71438"/>
            <a:chOff x="2786050" y="1428736"/>
            <a:chExt cx="357190" cy="142876"/>
          </a:xfrm>
        </p:grpSpPr>
        <p:cxnSp>
          <p:nvCxnSpPr>
            <p:cNvPr id="22" name="Прямая соединительная линия 21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Группа 23"/>
          <p:cNvGrpSpPr/>
          <p:nvPr/>
        </p:nvGrpSpPr>
        <p:grpSpPr>
          <a:xfrm>
            <a:off x="642910" y="2071678"/>
            <a:ext cx="285752" cy="71438"/>
            <a:chOff x="2786050" y="1428736"/>
            <a:chExt cx="357190" cy="142876"/>
          </a:xfrm>
        </p:grpSpPr>
        <p:cxnSp>
          <p:nvCxnSpPr>
            <p:cNvPr id="25" name="Прямая соединительная линия 24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Группа 26"/>
          <p:cNvGrpSpPr/>
          <p:nvPr/>
        </p:nvGrpSpPr>
        <p:grpSpPr>
          <a:xfrm>
            <a:off x="5857884" y="2643182"/>
            <a:ext cx="285752" cy="71438"/>
            <a:chOff x="2786050" y="1428736"/>
            <a:chExt cx="357190" cy="142876"/>
          </a:xfrm>
        </p:grpSpPr>
        <p:cxnSp>
          <p:nvCxnSpPr>
            <p:cNvPr id="28" name="Прямая соединительная линия 27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Группа 29"/>
          <p:cNvGrpSpPr/>
          <p:nvPr/>
        </p:nvGrpSpPr>
        <p:grpSpPr>
          <a:xfrm>
            <a:off x="4214810" y="2643182"/>
            <a:ext cx="428628" cy="71438"/>
            <a:chOff x="2786050" y="1428736"/>
            <a:chExt cx="357190" cy="142876"/>
          </a:xfrm>
        </p:grpSpPr>
        <p:cxnSp>
          <p:nvCxnSpPr>
            <p:cNvPr id="31" name="Прямая соединительная линия 30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Группа 32"/>
          <p:cNvGrpSpPr/>
          <p:nvPr/>
        </p:nvGrpSpPr>
        <p:grpSpPr>
          <a:xfrm>
            <a:off x="2214546" y="2643182"/>
            <a:ext cx="285752" cy="71438"/>
            <a:chOff x="2786050" y="1428736"/>
            <a:chExt cx="357190" cy="142876"/>
          </a:xfrm>
        </p:grpSpPr>
        <p:cxnSp>
          <p:nvCxnSpPr>
            <p:cNvPr id="34" name="Прямая соединительная линия 33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Группа 35"/>
          <p:cNvGrpSpPr/>
          <p:nvPr/>
        </p:nvGrpSpPr>
        <p:grpSpPr>
          <a:xfrm>
            <a:off x="571472" y="2571744"/>
            <a:ext cx="285752" cy="71438"/>
            <a:chOff x="2786050" y="1428736"/>
            <a:chExt cx="357190" cy="142876"/>
          </a:xfrm>
        </p:grpSpPr>
        <p:cxnSp>
          <p:nvCxnSpPr>
            <p:cNvPr id="37" name="Прямая соединительная линия 36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Группа 38"/>
          <p:cNvGrpSpPr/>
          <p:nvPr/>
        </p:nvGrpSpPr>
        <p:grpSpPr>
          <a:xfrm>
            <a:off x="571472" y="3143248"/>
            <a:ext cx="500066" cy="71438"/>
            <a:chOff x="2786050" y="1428736"/>
            <a:chExt cx="357190" cy="142876"/>
          </a:xfrm>
        </p:grpSpPr>
        <p:cxnSp>
          <p:nvCxnSpPr>
            <p:cNvPr id="40" name="Прямая соединительная линия 39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Группа 41"/>
          <p:cNvGrpSpPr/>
          <p:nvPr/>
        </p:nvGrpSpPr>
        <p:grpSpPr>
          <a:xfrm>
            <a:off x="2285984" y="3143248"/>
            <a:ext cx="500066" cy="71438"/>
            <a:chOff x="2786050" y="1428736"/>
            <a:chExt cx="357190" cy="142876"/>
          </a:xfrm>
        </p:grpSpPr>
        <p:cxnSp>
          <p:nvCxnSpPr>
            <p:cNvPr id="43" name="Прямая соединительная линия 42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Группа 44"/>
          <p:cNvGrpSpPr/>
          <p:nvPr/>
        </p:nvGrpSpPr>
        <p:grpSpPr>
          <a:xfrm>
            <a:off x="3500430" y="3143248"/>
            <a:ext cx="500066" cy="71438"/>
            <a:chOff x="2786050" y="1428736"/>
            <a:chExt cx="357190" cy="142876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2786050" y="1428736"/>
              <a:ext cx="357190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5400000">
              <a:off x="3071802" y="150017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Дуга 47"/>
          <p:cNvSpPr/>
          <p:nvPr/>
        </p:nvSpPr>
        <p:spPr>
          <a:xfrm rot="18688207">
            <a:off x="1116068" y="3160662"/>
            <a:ext cx="438216" cy="434449"/>
          </a:xfrm>
          <a:prstGeom prst="arc">
            <a:avLst>
              <a:gd name="adj1" fmla="val 16197997"/>
              <a:gd name="adj2" fmla="val 949776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Дуга 48"/>
          <p:cNvSpPr/>
          <p:nvPr/>
        </p:nvSpPr>
        <p:spPr>
          <a:xfrm rot="18688207">
            <a:off x="891735" y="2050958"/>
            <a:ext cx="573920" cy="541506"/>
          </a:xfrm>
          <a:prstGeom prst="arc">
            <a:avLst>
              <a:gd name="adj1" fmla="val 16213313"/>
              <a:gd name="adj2" fmla="val 102172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Дуга 49"/>
          <p:cNvSpPr/>
          <p:nvPr/>
        </p:nvSpPr>
        <p:spPr>
          <a:xfrm rot="18688207">
            <a:off x="5174637" y="1971413"/>
            <a:ext cx="937865" cy="887229"/>
          </a:xfrm>
          <a:prstGeom prst="arc">
            <a:avLst>
              <a:gd name="adj1" fmla="val 16213313"/>
              <a:gd name="adj2" fmla="val 75819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Дуга 50"/>
          <p:cNvSpPr/>
          <p:nvPr/>
        </p:nvSpPr>
        <p:spPr>
          <a:xfrm rot="18688207">
            <a:off x="3833447" y="2022667"/>
            <a:ext cx="548414" cy="564047"/>
          </a:xfrm>
          <a:prstGeom prst="arc">
            <a:avLst>
              <a:gd name="adj1" fmla="val 16213313"/>
              <a:gd name="adj2" fmla="val 90399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Дуга 51"/>
          <p:cNvSpPr/>
          <p:nvPr/>
        </p:nvSpPr>
        <p:spPr>
          <a:xfrm rot="18688207">
            <a:off x="6875853" y="2000910"/>
            <a:ext cx="893020" cy="831523"/>
          </a:xfrm>
          <a:prstGeom prst="arc">
            <a:avLst>
              <a:gd name="adj1" fmla="val 16213313"/>
              <a:gd name="adj2" fmla="val 59475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Дуга 52"/>
          <p:cNvSpPr/>
          <p:nvPr/>
        </p:nvSpPr>
        <p:spPr>
          <a:xfrm rot="18688207">
            <a:off x="2097986" y="2069138"/>
            <a:ext cx="804625" cy="623629"/>
          </a:xfrm>
          <a:prstGeom prst="arc">
            <a:avLst>
              <a:gd name="adj1" fmla="val 17015688"/>
              <a:gd name="adj2" fmla="val 67449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Дуга 53"/>
          <p:cNvSpPr/>
          <p:nvPr/>
        </p:nvSpPr>
        <p:spPr>
          <a:xfrm rot="18688207">
            <a:off x="802065" y="2532115"/>
            <a:ext cx="825500" cy="796925"/>
          </a:xfrm>
          <a:prstGeom prst="arc">
            <a:avLst>
              <a:gd name="adj1" fmla="val 16213313"/>
              <a:gd name="adj2" fmla="val 102172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Дуга 54"/>
          <p:cNvSpPr/>
          <p:nvPr/>
        </p:nvSpPr>
        <p:spPr>
          <a:xfrm rot="18688207">
            <a:off x="2585419" y="2418116"/>
            <a:ext cx="919972" cy="973502"/>
          </a:xfrm>
          <a:prstGeom prst="arc">
            <a:avLst>
              <a:gd name="adj1" fmla="val 15472024"/>
              <a:gd name="adj2" fmla="val 107331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Дуга 55"/>
          <p:cNvSpPr/>
          <p:nvPr/>
        </p:nvSpPr>
        <p:spPr>
          <a:xfrm rot="18688207">
            <a:off x="6088475" y="2532116"/>
            <a:ext cx="825500" cy="796925"/>
          </a:xfrm>
          <a:prstGeom prst="arc">
            <a:avLst>
              <a:gd name="adj1" fmla="val 16213313"/>
              <a:gd name="adj2" fmla="val 7136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Дуга 56"/>
          <p:cNvSpPr/>
          <p:nvPr/>
        </p:nvSpPr>
        <p:spPr>
          <a:xfrm rot="18688207">
            <a:off x="4588277" y="2532116"/>
            <a:ext cx="825500" cy="796925"/>
          </a:xfrm>
          <a:prstGeom prst="arc">
            <a:avLst>
              <a:gd name="adj1" fmla="val 16213313"/>
              <a:gd name="adj2" fmla="val 102172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Дуга 57"/>
          <p:cNvSpPr/>
          <p:nvPr/>
        </p:nvSpPr>
        <p:spPr>
          <a:xfrm rot="18688207">
            <a:off x="2669489" y="3140708"/>
            <a:ext cx="804625" cy="623629"/>
          </a:xfrm>
          <a:prstGeom prst="arc">
            <a:avLst>
              <a:gd name="adj1" fmla="val 16213313"/>
              <a:gd name="adj2" fmla="val 136497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Дуга 58"/>
          <p:cNvSpPr/>
          <p:nvPr/>
        </p:nvSpPr>
        <p:spPr>
          <a:xfrm rot="18688207">
            <a:off x="3979755" y="3100931"/>
            <a:ext cx="710007" cy="646056"/>
          </a:xfrm>
          <a:prstGeom prst="arc">
            <a:avLst>
              <a:gd name="adj1" fmla="val 16213313"/>
              <a:gd name="adj2" fmla="val 67561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rot="5400000">
            <a:off x="1571604" y="2038352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rot="5400000">
            <a:off x="2928926" y="2000240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 rot="5400000">
            <a:off x="4500562" y="2000240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5400000">
            <a:off x="6143636" y="2071678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 rot="5400000">
            <a:off x="7786710" y="2071678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5400000">
            <a:off x="1643042" y="2571744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rot="5400000">
            <a:off x="3571868" y="2571744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5400000">
            <a:off x="5429256" y="2571744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rot="5400000">
            <a:off x="6929454" y="2571744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>
            <a:off x="1357290" y="3143248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>
            <a:off x="3143240" y="3143248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rot="5400000">
            <a:off x="4357686" y="3143248"/>
            <a:ext cx="71438" cy="714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>
            <a:off x="785786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>
            <a:off x="1142976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>
            <a:off x="2071670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2357422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>
            <a:off x="3500430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>
            <a:off x="4071934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>
            <a:off x="5072066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357818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5715008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>
            <a:off x="6715140" y="2357430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>
            <a:off x="714348" y="3500438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/>
          <p:nvPr/>
        </p:nvCxnSpPr>
        <p:spPr>
          <a:xfrm>
            <a:off x="500034" y="2914656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>
            <a:off x="1000100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101"/>
          <p:cNvCxnSpPr/>
          <p:nvPr/>
        </p:nvCxnSpPr>
        <p:spPr>
          <a:xfrm>
            <a:off x="2857488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>
            <a:off x="2214546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4357686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>
            <a:off x="3143240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>
            <a:off x="5000628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/>
          <p:nvPr/>
        </p:nvCxnSpPr>
        <p:spPr>
          <a:xfrm>
            <a:off x="6572264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>
            <a:off x="2428860" y="3500438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/>
          <p:nvPr/>
        </p:nvCxnSpPr>
        <p:spPr>
          <a:xfrm>
            <a:off x="6000760" y="2928934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>
            <a:off x="3857620" y="3500438"/>
            <a:ext cx="14287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9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500"/>
                            </p:stCondLst>
                            <p:childTnLst>
                              <p:par>
                                <p:cTn id="2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  <p:bldP spid="9" grpId="0"/>
      <p:bldP spid="10" grpId="0" uiExpand="1" build="allAtOnce" animBg="1"/>
      <p:bldP spid="10" grpId="1" build="allAtOnce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4"/>
          <p:cNvGrpSpPr>
            <a:grpSpLocks/>
          </p:cNvGrpSpPr>
          <p:nvPr/>
        </p:nvGrpSpPr>
        <p:grpSpPr bwMode="auto">
          <a:xfrm>
            <a:off x="214282" y="285728"/>
            <a:ext cx="8786813" cy="714375"/>
            <a:chOff x="142844" y="285728"/>
            <a:chExt cx="8786874" cy="714331"/>
          </a:xfrm>
        </p:grpSpPr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785786" y="428604"/>
              <a:ext cx="814393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200" dirty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Решаем проблему, открываем новые знания</a:t>
              </a:r>
            </a:p>
          </p:txBody>
        </p:sp>
        <p:pic>
          <p:nvPicPr>
            <p:cNvPr id="6" name="Рисунок 6" descr="значки - идея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2844" y="285728"/>
              <a:ext cx="728476" cy="714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Box 9"/>
          <p:cNvSpPr txBox="1"/>
          <p:nvPr/>
        </p:nvSpPr>
        <p:spPr>
          <a:xfrm>
            <a:off x="464315" y="1000108"/>
            <a:ext cx="80724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latin typeface="+mj-lt"/>
              </a:rPr>
              <a:t>Прочитайте. В каких словах </a:t>
            </a:r>
            <a:r>
              <a:rPr lang="ru-RU" sz="2200" dirty="0" smtClean="0">
                <a:latin typeface="+mj-lt"/>
              </a:rPr>
              <a:t>гласный звук </a:t>
            </a:r>
            <a:r>
              <a:rPr lang="ru-RU" sz="2200" dirty="0" smtClean="0">
                <a:latin typeface="+mj-lt"/>
              </a:rPr>
              <a:t>в приставке ударный? 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latin typeface="+mj-lt"/>
              </a:rPr>
              <a:t>Выпишите эти слова в один столбик. Поставь ударение.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latin typeface="+mj-lt"/>
              </a:rPr>
              <a:t>Слова с безударными гласными в приставке выпишите в другой столбик. Поставьте ударение. Выделите приставки. </a:t>
            </a:r>
            <a:endParaRPr lang="ru-RU" sz="2200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10" y="2571744"/>
            <a:ext cx="7179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Century" pitchFamily="18" charset="0"/>
              </a:rPr>
              <a:t>Записал, запись, доделал, досыта, надписал, надпись, проворчал, проблеск, заморозил, заморозки, </a:t>
            </a:r>
            <a:r>
              <a:rPr lang="ru-RU" sz="2400" i="1" dirty="0" smtClean="0">
                <a:latin typeface="Century" pitchFamily="18" charset="0"/>
              </a:rPr>
              <a:t>отнёс</a:t>
            </a:r>
            <a:r>
              <a:rPr lang="ru-RU" sz="2400" i="1" dirty="0" smtClean="0">
                <a:latin typeface="Century" pitchFamily="18" charset="0"/>
              </a:rPr>
              <a:t>, оттиск.</a:t>
            </a:r>
            <a:endParaRPr lang="ru-RU" sz="2400" i="1" dirty="0">
              <a:latin typeface="Century" pitchFamily="18" charset="0"/>
            </a:endParaRPr>
          </a:p>
        </p:txBody>
      </p:sp>
      <p:pic>
        <p:nvPicPr>
          <p:cNvPr id="3074" name="Picture 2" descr="http://www.ulklad.ru/_fr/1/0625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479711"/>
            <a:ext cx="1857388" cy="15277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</p:pic>
      <p:pic>
        <p:nvPicPr>
          <p:cNvPr id="18434" name="Picture 2" descr="http://img-fotki.yandex.ru/get/3/vibpxhgglzd.2bc/0_befb_bbb80756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68763" y="5093488"/>
            <a:ext cx="2160956" cy="1621660"/>
          </a:xfrm>
          <a:prstGeom prst="rect">
            <a:avLst/>
          </a:prstGeom>
          <a:noFill/>
        </p:spPr>
      </p:pic>
      <p:grpSp>
        <p:nvGrpSpPr>
          <p:cNvPr id="106" name="Группа 105"/>
          <p:cNvGrpSpPr/>
          <p:nvPr/>
        </p:nvGrpSpPr>
        <p:grpSpPr>
          <a:xfrm>
            <a:off x="857224" y="3071810"/>
            <a:ext cx="4714908" cy="2943284"/>
            <a:chOff x="714348" y="3810265"/>
            <a:chExt cx="4714908" cy="2943284"/>
          </a:xfrm>
        </p:grpSpPr>
        <p:sp>
          <p:nvSpPr>
            <p:cNvPr id="12" name="TextBox 11"/>
            <p:cNvSpPr txBox="1"/>
            <p:nvPr/>
          </p:nvSpPr>
          <p:spPr>
            <a:xfrm>
              <a:off x="3714744" y="3891227"/>
              <a:ext cx="1714512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запись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досыта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надпись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проблеск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заморозки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оттиск</a:t>
              </a:r>
              <a:endParaRPr lang="ru-RU" sz="2000" i="1" dirty="0">
                <a:latin typeface="Century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14348" y="3810265"/>
              <a:ext cx="1714512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записал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доделал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надписал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проворчал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заморозил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отнёс</a:t>
              </a:r>
              <a:endParaRPr lang="ru-RU" sz="2000" i="1" dirty="0">
                <a:latin typeface="Century" pitchFamily="18" charset="0"/>
              </a:endParaRP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3786182" y="5953405"/>
              <a:ext cx="285752" cy="71438"/>
              <a:chOff x="2786050" y="1609034"/>
              <a:chExt cx="357190" cy="142876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2786050" y="1609034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единительная линия 15"/>
              <p:cNvCxnSpPr/>
              <p:nvPr/>
            </p:nvCxnSpPr>
            <p:spPr>
              <a:xfrm rot="5400000">
                <a:off x="3071802" y="168047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Группа 16"/>
            <p:cNvGrpSpPr/>
            <p:nvPr/>
          </p:nvGrpSpPr>
          <p:grpSpPr>
            <a:xfrm>
              <a:off x="3786182" y="5024711"/>
              <a:ext cx="500066" cy="71438"/>
              <a:chOff x="2786052" y="1466158"/>
              <a:chExt cx="416722" cy="142876"/>
            </a:xfrm>
          </p:grpSpPr>
          <p:cxnSp>
            <p:nvCxnSpPr>
              <p:cNvPr id="19" name="Прямая соединительная линия 18"/>
              <p:cNvCxnSpPr/>
              <p:nvPr/>
            </p:nvCxnSpPr>
            <p:spPr>
              <a:xfrm>
                <a:off x="2786052" y="1466158"/>
                <a:ext cx="416722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rot="5400000">
                <a:off x="3131334" y="1537596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Группа 20"/>
            <p:cNvGrpSpPr/>
            <p:nvPr/>
          </p:nvGrpSpPr>
          <p:grpSpPr>
            <a:xfrm>
              <a:off x="3786183" y="5453339"/>
              <a:ext cx="500066" cy="71438"/>
              <a:chOff x="2786053" y="1466158"/>
              <a:chExt cx="416722" cy="142876"/>
            </a:xfrm>
          </p:grpSpPr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2786053" y="1466158"/>
                <a:ext cx="416722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 rot="5400000">
                <a:off x="3131334" y="1537596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Группа 23"/>
            <p:cNvGrpSpPr/>
            <p:nvPr/>
          </p:nvGrpSpPr>
          <p:grpSpPr>
            <a:xfrm>
              <a:off x="785790" y="5810528"/>
              <a:ext cx="285755" cy="124165"/>
              <a:chOff x="2786048" y="1447446"/>
              <a:chExt cx="357193" cy="124165"/>
            </a:xfrm>
          </p:grpSpPr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2786048" y="1447447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 rot="5400000">
                <a:off x="3081158" y="1509529"/>
                <a:ext cx="124165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Группа 26"/>
            <p:cNvGrpSpPr/>
            <p:nvPr/>
          </p:nvGrpSpPr>
          <p:grpSpPr>
            <a:xfrm>
              <a:off x="857226" y="4881835"/>
              <a:ext cx="428628" cy="142876"/>
              <a:chOff x="2845584" y="1447447"/>
              <a:chExt cx="357190" cy="142876"/>
            </a:xfrm>
          </p:grpSpPr>
          <p:cxnSp>
            <p:nvCxnSpPr>
              <p:cNvPr id="28" name="Прямая соединительная линия 27"/>
              <p:cNvCxnSpPr/>
              <p:nvPr/>
            </p:nvCxnSpPr>
            <p:spPr>
              <a:xfrm>
                <a:off x="2845584" y="1447447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/>
              <p:cNvCxnSpPr/>
              <p:nvPr/>
            </p:nvCxnSpPr>
            <p:spPr>
              <a:xfrm rot="5400000">
                <a:off x="3131334" y="1518885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Группа 29"/>
            <p:cNvGrpSpPr/>
            <p:nvPr/>
          </p:nvGrpSpPr>
          <p:grpSpPr>
            <a:xfrm>
              <a:off x="857224" y="5381901"/>
              <a:ext cx="428628" cy="71438"/>
              <a:chOff x="2845582" y="1466158"/>
              <a:chExt cx="357190" cy="142876"/>
            </a:xfrm>
          </p:grpSpPr>
          <p:cxnSp>
            <p:nvCxnSpPr>
              <p:cNvPr id="31" name="Прямая соединительная линия 30"/>
              <p:cNvCxnSpPr/>
              <p:nvPr/>
            </p:nvCxnSpPr>
            <p:spPr>
              <a:xfrm>
                <a:off x="2845582" y="1466158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Прямая соединительная линия 31"/>
              <p:cNvCxnSpPr/>
              <p:nvPr/>
            </p:nvCxnSpPr>
            <p:spPr>
              <a:xfrm rot="5400000">
                <a:off x="3131334" y="1537596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Группа 32"/>
            <p:cNvGrpSpPr/>
            <p:nvPr/>
          </p:nvGrpSpPr>
          <p:grpSpPr>
            <a:xfrm>
              <a:off x="785786" y="4005868"/>
              <a:ext cx="285752" cy="71438"/>
              <a:chOff x="2786050" y="1428736"/>
              <a:chExt cx="357190" cy="142876"/>
            </a:xfrm>
          </p:grpSpPr>
          <p:cxnSp>
            <p:nvCxnSpPr>
              <p:cNvPr id="34" name="Прямая соединительная линия 33"/>
              <p:cNvCxnSpPr/>
              <p:nvPr/>
            </p:nvCxnSpPr>
            <p:spPr>
              <a:xfrm>
                <a:off x="2786050" y="1428736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 rot="5400000">
                <a:off x="3071802" y="1500174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Группа 35"/>
            <p:cNvGrpSpPr/>
            <p:nvPr/>
          </p:nvGrpSpPr>
          <p:grpSpPr>
            <a:xfrm>
              <a:off x="3786182" y="4096017"/>
              <a:ext cx="285752" cy="71438"/>
              <a:chOff x="2786050" y="1466158"/>
              <a:chExt cx="357190" cy="142876"/>
            </a:xfrm>
          </p:grpSpPr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2786050" y="1466158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/>
              <p:cNvCxnSpPr/>
              <p:nvPr/>
            </p:nvCxnSpPr>
            <p:spPr>
              <a:xfrm rot="5400000">
                <a:off x="3071802" y="1537596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Группа 38"/>
            <p:cNvGrpSpPr/>
            <p:nvPr/>
          </p:nvGrpSpPr>
          <p:grpSpPr>
            <a:xfrm>
              <a:off x="785786" y="6291884"/>
              <a:ext cx="285752" cy="71438"/>
              <a:chOff x="2786050" y="1428736"/>
              <a:chExt cx="357190" cy="142876"/>
            </a:xfrm>
          </p:grpSpPr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2786050" y="1428736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rot="5400000">
                <a:off x="3071802" y="1500174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Группа 41"/>
            <p:cNvGrpSpPr/>
            <p:nvPr/>
          </p:nvGrpSpPr>
          <p:grpSpPr>
            <a:xfrm>
              <a:off x="785786" y="4434496"/>
              <a:ext cx="285752" cy="71438"/>
              <a:chOff x="2786050" y="1428736"/>
              <a:chExt cx="357190" cy="142876"/>
            </a:xfrm>
          </p:grpSpPr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2786050" y="1428736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 rot="5400000">
                <a:off x="3071802" y="1500174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Группа 44"/>
            <p:cNvGrpSpPr/>
            <p:nvPr/>
          </p:nvGrpSpPr>
          <p:grpSpPr>
            <a:xfrm>
              <a:off x="3786185" y="4524645"/>
              <a:ext cx="285752" cy="71438"/>
              <a:chOff x="2786060" y="1466158"/>
              <a:chExt cx="357191" cy="142876"/>
            </a:xfrm>
          </p:grpSpPr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2786060" y="1466158"/>
                <a:ext cx="357191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/>
              <p:cNvCxnSpPr/>
              <p:nvPr/>
            </p:nvCxnSpPr>
            <p:spPr>
              <a:xfrm rot="5400000">
                <a:off x="3071810" y="1537596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Группа 47"/>
            <p:cNvGrpSpPr/>
            <p:nvPr/>
          </p:nvGrpSpPr>
          <p:grpSpPr>
            <a:xfrm>
              <a:off x="3786182" y="6382033"/>
              <a:ext cx="285752" cy="71438"/>
              <a:chOff x="2786050" y="1466158"/>
              <a:chExt cx="357190" cy="142876"/>
            </a:xfrm>
          </p:grpSpPr>
          <p:cxnSp>
            <p:nvCxnSpPr>
              <p:cNvPr id="49" name="Прямая соединительная линия 48"/>
              <p:cNvCxnSpPr/>
              <p:nvPr/>
            </p:nvCxnSpPr>
            <p:spPr>
              <a:xfrm>
                <a:off x="2786050" y="1466158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 rot="5400000">
                <a:off x="3071802" y="1537596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2" name="Прямая соединительная линия 51"/>
            <p:cNvCxnSpPr/>
            <p:nvPr/>
          </p:nvCxnSpPr>
          <p:spPr>
            <a:xfrm rot="5400000">
              <a:off x="1643042" y="3953141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928662" y="4220182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 rot="5400000">
              <a:off x="1357290" y="4434496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 rot="5400000">
              <a:off x="1785918" y="4881835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 rot="5400000">
              <a:off x="1928794" y="5310463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Прямая соединительная линия 70"/>
            <p:cNvCxnSpPr/>
            <p:nvPr/>
          </p:nvCxnSpPr>
          <p:spPr>
            <a:xfrm rot="5400000">
              <a:off x="1643042" y="5810529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Группа 78"/>
            <p:cNvGrpSpPr/>
            <p:nvPr/>
          </p:nvGrpSpPr>
          <p:grpSpPr>
            <a:xfrm>
              <a:off x="3929058" y="3953141"/>
              <a:ext cx="214314" cy="409917"/>
              <a:chOff x="3929058" y="3733463"/>
              <a:chExt cx="214314" cy="409917"/>
            </a:xfrm>
          </p:grpSpPr>
          <p:cxnSp>
            <p:nvCxnSpPr>
              <p:cNvPr id="76" name="Прямая соединительная линия 75"/>
              <p:cNvCxnSpPr/>
              <p:nvPr/>
            </p:nvCxnSpPr>
            <p:spPr>
              <a:xfrm rot="5400000">
                <a:off x="4071934" y="3733463"/>
                <a:ext cx="71438" cy="7143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Прямая соединительная линия 76"/>
              <p:cNvCxnSpPr/>
              <p:nvPr/>
            </p:nvCxnSpPr>
            <p:spPr>
              <a:xfrm>
                <a:off x="3929058" y="40719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единительная линия 77"/>
              <p:cNvCxnSpPr/>
              <p:nvPr/>
            </p:nvCxnSpPr>
            <p:spPr>
              <a:xfrm>
                <a:off x="3929058" y="41433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0" name="Прямая соединительная линия 79"/>
            <p:cNvCxnSpPr/>
            <p:nvPr/>
          </p:nvCxnSpPr>
          <p:spPr>
            <a:xfrm>
              <a:off x="928662" y="4720248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/>
            <p:cNvCxnSpPr/>
            <p:nvPr/>
          </p:nvCxnSpPr>
          <p:spPr>
            <a:xfrm>
              <a:off x="928662" y="5148876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/>
            <p:nvPr/>
          </p:nvCxnSpPr>
          <p:spPr>
            <a:xfrm>
              <a:off x="1071538" y="5577504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82"/>
            <p:cNvCxnSpPr/>
            <p:nvPr/>
          </p:nvCxnSpPr>
          <p:spPr>
            <a:xfrm>
              <a:off x="928662" y="6077570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я соединительная линия 83"/>
            <p:cNvCxnSpPr/>
            <p:nvPr/>
          </p:nvCxnSpPr>
          <p:spPr>
            <a:xfrm>
              <a:off x="785786" y="6506198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5" name="Группа 84"/>
            <p:cNvGrpSpPr/>
            <p:nvPr/>
          </p:nvGrpSpPr>
          <p:grpSpPr>
            <a:xfrm>
              <a:off x="4071934" y="5310463"/>
              <a:ext cx="214314" cy="428628"/>
              <a:chOff x="3929058" y="3733463"/>
              <a:chExt cx="214314" cy="428628"/>
            </a:xfrm>
          </p:grpSpPr>
          <p:cxnSp>
            <p:nvCxnSpPr>
              <p:cNvPr id="86" name="Прямая соединительная линия 85"/>
              <p:cNvCxnSpPr/>
              <p:nvPr/>
            </p:nvCxnSpPr>
            <p:spPr>
              <a:xfrm rot="5400000">
                <a:off x="4071934" y="3733463"/>
                <a:ext cx="71438" cy="7143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Прямая соединительная линия 86"/>
              <p:cNvCxnSpPr/>
              <p:nvPr/>
            </p:nvCxnSpPr>
            <p:spPr>
              <a:xfrm>
                <a:off x="3929058" y="4090653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Прямая соединительная линия 87"/>
              <p:cNvCxnSpPr/>
              <p:nvPr/>
            </p:nvCxnSpPr>
            <p:spPr>
              <a:xfrm>
                <a:off x="3929058" y="4162091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9" name="Группа 88"/>
            <p:cNvGrpSpPr/>
            <p:nvPr/>
          </p:nvGrpSpPr>
          <p:grpSpPr>
            <a:xfrm>
              <a:off x="3929058" y="4881835"/>
              <a:ext cx="214314" cy="409917"/>
              <a:chOff x="3929058" y="3733463"/>
              <a:chExt cx="214314" cy="409917"/>
            </a:xfrm>
          </p:grpSpPr>
          <p:cxnSp>
            <p:nvCxnSpPr>
              <p:cNvPr id="90" name="Прямая соединительная линия 89"/>
              <p:cNvCxnSpPr/>
              <p:nvPr/>
            </p:nvCxnSpPr>
            <p:spPr>
              <a:xfrm rot="5400000">
                <a:off x="4071934" y="3733463"/>
                <a:ext cx="71438" cy="7143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Прямая соединительная линия 90"/>
              <p:cNvCxnSpPr/>
              <p:nvPr/>
            </p:nvCxnSpPr>
            <p:spPr>
              <a:xfrm>
                <a:off x="3929058" y="40719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Прямая соединительная линия 91"/>
              <p:cNvCxnSpPr/>
              <p:nvPr/>
            </p:nvCxnSpPr>
            <p:spPr>
              <a:xfrm>
                <a:off x="3929058" y="41433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3" name="Группа 92"/>
            <p:cNvGrpSpPr/>
            <p:nvPr/>
          </p:nvGrpSpPr>
          <p:grpSpPr>
            <a:xfrm>
              <a:off x="3929058" y="5810529"/>
              <a:ext cx="214314" cy="409917"/>
              <a:chOff x="3929058" y="3733463"/>
              <a:chExt cx="214314" cy="409917"/>
            </a:xfrm>
          </p:grpSpPr>
          <p:cxnSp>
            <p:nvCxnSpPr>
              <p:cNvPr id="94" name="Прямая соединительная линия 93"/>
              <p:cNvCxnSpPr/>
              <p:nvPr/>
            </p:nvCxnSpPr>
            <p:spPr>
              <a:xfrm rot="5400000">
                <a:off x="4071934" y="3733463"/>
                <a:ext cx="71438" cy="7143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Прямая соединительная линия 94"/>
              <p:cNvCxnSpPr/>
              <p:nvPr/>
            </p:nvCxnSpPr>
            <p:spPr>
              <a:xfrm>
                <a:off x="3929058" y="40719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Прямая соединительная линия 95"/>
              <p:cNvCxnSpPr/>
              <p:nvPr/>
            </p:nvCxnSpPr>
            <p:spPr>
              <a:xfrm>
                <a:off x="3929058" y="41433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7" name="Группа 96"/>
            <p:cNvGrpSpPr/>
            <p:nvPr/>
          </p:nvGrpSpPr>
          <p:grpSpPr>
            <a:xfrm>
              <a:off x="3786182" y="6239157"/>
              <a:ext cx="214314" cy="409917"/>
              <a:chOff x="3929058" y="3733463"/>
              <a:chExt cx="214314" cy="409917"/>
            </a:xfrm>
          </p:grpSpPr>
          <p:cxnSp>
            <p:nvCxnSpPr>
              <p:cNvPr id="98" name="Прямая соединительная линия 97"/>
              <p:cNvCxnSpPr/>
              <p:nvPr/>
            </p:nvCxnSpPr>
            <p:spPr>
              <a:xfrm rot="5400000">
                <a:off x="4071934" y="3733463"/>
                <a:ext cx="71438" cy="7143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Прямая соединительная линия 98"/>
              <p:cNvCxnSpPr/>
              <p:nvPr/>
            </p:nvCxnSpPr>
            <p:spPr>
              <a:xfrm>
                <a:off x="3929058" y="40719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Прямая соединительная линия 99"/>
              <p:cNvCxnSpPr/>
              <p:nvPr/>
            </p:nvCxnSpPr>
            <p:spPr>
              <a:xfrm>
                <a:off x="3929058" y="41433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1" name="Группа 100"/>
            <p:cNvGrpSpPr/>
            <p:nvPr/>
          </p:nvGrpSpPr>
          <p:grpSpPr>
            <a:xfrm>
              <a:off x="3929058" y="4381769"/>
              <a:ext cx="214314" cy="481355"/>
              <a:chOff x="3929058" y="3662025"/>
              <a:chExt cx="214314" cy="481355"/>
            </a:xfrm>
          </p:grpSpPr>
          <p:cxnSp>
            <p:nvCxnSpPr>
              <p:cNvPr id="102" name="Прямая соединительная линия 101"/>
              <p:cNvCxnSpPr/>
              <p:nvPr/>
            </p:nvCxnSpPr>
            <p:spPr>
              <a:xfrm rot="5400000">
                <a:off x="4071934" y="3662025"/>
                <a:ext cx="71438" cy="7143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Прямая соединительная линия 102"/>
              <p:cNvCxnSpPr/>
              <p:nvPr/>
            </p:nvCxnSpPr>
            <p:spPr>
              <a:xfrm>
                <a:off x="3929058" y="40719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Прямая соединительная линия 103"/>
              <p:cNvCxnSpPr/>
              <p:nvPr/>
            </p:nvCxnSpPr>
            <p:spPr>
              <a:xfrm>
                <a:off x="3929058" y="41433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7" name="Содержимое 2"/>
          <p:cNvSpPr txBox="1">
            <a:spLocks/>
          </p:cNvSpPr>
          <p:nvPr/>
        </p:nvSpPr>
        <p:spPr bwMode="auto">
          <a:xfrm>
            <a:off x="285720" y="1214422"/>
            <a:ext cx="8286808" cy="1071570"/>
          </a:xfrm>
          <a:prstGeom prst="rect">
            <a:avLst/>
          </a:prstGeom>
          <a:solidFill>
            <a:srgbClr val="DED59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4000"/>
              </a:lnSpc>
              <a:spcBef>
                <a:spcPct val="20000"/>
              </a:spcBef>
            </a:pPr>
            <a:r>
              <a:rPr lang="ru-RU" sz="2400" dirty="0" smtClean="0">
                <a:latin typeface="+mj-lt"/>
              </a:rPr>
              <a:t>Что общего в написании всех приставок? Какой вывод вы можете сделать?</a:t>
            </a:r>
            <a:endParaRPr lang="ru-RU" sz="2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07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928688" y="428625"/>
            <a:ext cx="7786687" cy="455613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200" dirty="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Сравниваем свой вывод с авторским</a:t>
            </a:r>
          </a:p>
        </p:txBody>
      </p:sp>
      <p:pic>
        <p:nvPicPr>
          <p:cNvPr id="6" name="Рисунок 7" descr="значки - сравниваем с автором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811213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85786" y="4714884"/>
            <a:ext cx="71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j-lt"/>
              </a:rPr>
              <a:t>Обязательно ли слова с безударным и ударным гласным в </a:t>
            </a:r>
            <a:r>
              <a:rPr lang="ru-RU" sz="2400" dirty="0" smtClean="0">
                <a:latin typeface="+mj-lt"/>
              </a:rPr>
              <a:t>одной и той же приставке </a:t>
            </a:r>
            <a:r>
              <a:rPr lang="ru-RU" sz="2400" dirty="0" smtClean="0">
                <a:latin typeface="+mj-lt"/>
              </a:rPr>
              <a:t>должны быть однокоренными?</a:t>
            </a:r>
            <a:endParaRPr lang="ru-RU" sz="2400" dirty="0">
              <a:latin typeface="+mj-lt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357158" y="1142984"/>
            <a:ext cx="8572560" cy="2928958"/>
            <a:chOff x="357158" y="1142984"/>
            <a:chExt cx="8572560" cy="2928958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57158" y="1142984"/>
              <a:ext cx="8572560" cy="2928958"/>
            </a:xfrm>
            <a:prstGeom prst="roundRect">
              <a:avLst/>
            </a:prstGeom>
            <a:solidFill>
              <a:srgbClr val="FFE6B3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0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71472" y="1357298"/>
              <a:ext cx="8215370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2400" dirty="0" smtClean="0">
                  <a:latin typeface="+mn-lt"/>
                </a:rPr>
                <a:t>В приставках </a:t>
              </a:r>
              <a:r>
                <a:rPr lang="ru-RU" sz="2400" b="1" dirty="0" smtClean="0">
                  <a:latin typeface="+mn-lt"/>
                </a:rPr>
                <a:t>до-,</a:t>
              </a:r>
              <a:r>
                <a:rPr lang="ru-RU" sz="2400" dirty="0" smtClean="0">
                  <a:latin typeface="+mn-lt"/>
                </a:rPr>
                <a:t> </a:t>
              </a:r>
              <a:r>
                <a:rPr lang="ru-RU" sz="2400" b="1" dirty="0" smtClean="0">
                  <a:latin typeface="+mn-lt"/>
                </a:rPr>
                <a:t>о-,</a:t>
              </a:r>
              <a:r>
                <a:rPr lang="ru-RU" sz="2400" dirty="0" smtClean="0">
                  <a:latin typeface="+mn-lt"/>
                </a:rPr>
                <a:t> </a:t>
              </a:r>
              <a:r>
                <a:rPr lang="ru-RU" sz="2400" b="1" dirty="0" smtClean="0">
                  <a:latin typeface="+mn-lt"/>
                </a:rPr>
                <a:t>об-</a:t>
              </a:r>
              <a:r>
                <a:rPr lang="ru-RU" sz="2400" dirty="0" smtClean="0">
                  <a:latin typeface="+mn-lt"/>
                </a:rPr>
                <a:t> </a:t>
              </a:r>
              <a:r>
                <a:rPr lang="ru-RU" sz="2400" b="1" dirty="0" smtClean="0">
                  <a:latin typeface="+mn-lt"/>
                </a:rPr>
                <a:t>(обо-), от-</a:t>
              </a:r>
              <a:r>
                <a:rPr lang="ru-RU" sz="2400" dirty="0" smtClean="0">
                  <a:latin typeface="+mn-lt"/>
                </a:rPr>
                <a:t> </a:t>
              </a:r>
              <a:r>
                <a:rPr lang="ru-RU" sz="2400" b="1" dirty="0" smtClean="0">
                  <a:latin typeface="+mn-lt"/>
                </a:rPr>
                <a:t>(ото-), по-,</a:t>
              </a:r>
              <a:r>
                <a:rPr lang="ru-RU" sz="2400" dirty="0" smtClean="0">
                  <a:latin typeface="+mn-lt"/>
                </a:rPr>
                <a:t> </a:t>
              </a:r>
              <a:r>
                <a:rPr lang="ru-RU" sz="2400" b="1" dirty="0" smtClean="0">
                  <a:latin typeface="+mn-lt"/>
                </a:rPr>
                <a:t>под-</a:t>
              </a:r>
              <a:r>
                <a:rPr lang="ru-RU" sz="2400" dirty="0" smtClean="0">
                  <a:latin typeface="+mn-lt"/>
                </a:rPr>
                <a:t> </a:t>
              </a:r>
              <a:r>
                <a:rPr lang="ru-RU" sz="2400" b="1" dirty="0" smtClean="0">
                  <a:latin typeface="+mn-lt"/>
                </a:rPr>
                <a:t>(подо-), про-, со- </a:t>
              </a:r>
              <a:r>
                <a:rPr lang="ru-RU" sz="2400" dirty="0" smtClean="0">
                  <a:latin typeface="+mn-lt"/>
                </a:rPr>
                <a:t>пишется буква </a:t>
              </a:r>
              <a:r>
                <a:rPr lang="ru-RU" sz="2400" b="1" dirty="0" smtClean="0">
                  <a:latin typeface="+mn-lt"/>
                </a:rPr>
                <a:t>о.</a:t>
              </a:r>
              <a:r>
                <a:rPr lang="ru-RU" sz="2400" dirty="0" smtClean="0">
                  <a:latin typeface="+mn-lt"/>
                </a:rPr>
                <a:t> </a:t>
              </a:r>
            </a:p>
            <a:p>
              <a:pPr algn="just"/>
              <a:r>
                <a:rPr lang="ru-RU" sz="2400" dirty="0" smtClean="0">
                  <a:latin typeface="+mn-lt"/>
                </a:rPr>
                <a:t>В приставках </a:t>
              </a:r>
              <a:r>
                <a:rPr lang="ru-RU" sz="2400" b="1" dirty="0" smtClean="0">
                  <a:latin typeface="+mn-lt"/>
                </a:rPr>
                <a:t>за-, на-, над-, </a:t>
              </a:r>
              <a:r>
                <a:rPr lang="ru-RU" sz="2400" b="1" dirty="0" err="1" smtClean="0">
                  <a:latin typeface="+mn-lt"/>
                </a:rPr>
                <a:t>пра</a:t>
              </a:r>
              <a:r>
                <a:rPr lang="ru-RU" sz="2400" b="1" dirty="0" smtClean="0">
                  <a:latin typeface="+mn-lt"/>
                </a:rPr>
                <a:t>- </a:t>
              </a:r>
              <a:r>
                <a:rPr lang="ru-RU" sz="2400" dirty="0" smtClean="0">
                  <a:latin typeface="+mn-lt"/>
                </a:rPr>
                <a:t>пишется буква </a:t>
              </a:r>
              <a:r>
                <a:rPr lang="ru-RU" sz="2400" b="1" dirty="0" smtClean="0">
                  <a:latin typeface="+mn-lt"/>
                </a:rPr>
                <a:t>а.</a:t>
              </a:r>
              <a:r>
                <a:rPr lang="ru-RU" sz="2400" dirty="0" smtClean="0">
                  <a:latin typeface="+mn-lt"/>
                </a:rPr>
                <a:t> </a:t>
              </a:r>
            </a:p>
            <a:p>
              <a:pPr algn="just"/>
              <a:r>
                <a:rPr lang="ru-RU" sz="2400" dirty="0" smtClean="0">
                  <a:latin typeface="+mn-lt"/>
                </a:rPr>
                <a:t>Это нужно запомнить или использовать в качестве проверочных </a:t>
              </a:r>
              <a:r>
                <a:rPr lang="ru-RU" sz="2400" dirty="0" smtClean="0">
                  <a:latin typeface="+mn-lt"/>
                </a:rPr>
                <a:t>слов</a:t>
              </a:r>
              <a:r>
                <a:rPr lang="en-US" sz="2400" dirty="0" smtClean="0">
                  <a:latin typeface="+mn-lt"/>
                </a:rPr>
                <a:t>á</a:t>
              </a:r>
              <a:r>
                <a:rPr lang="ru-RU" sz="2400" dirty="0" smtClean="0">
                  <a:latin typeface="+mn-lt"/>
                </a:rPr>
                <a:t>, </a:t>
              </a:r>
              <a:r>
                <a:rPr lang="ru-RU" sz="2400" dirty="0" smtClean="0">
                  <a:latin typeface="+mn-lt"/>
                </a:rPr>
                <a:t>где </a:t>
              </a:r>
              <a:r>
                <a:rPr lang="ru-RU" sz="2400" dirty="0" smtClean="0">
                  <a:latin typeface="+mn-lt"/>
                </a:rPr>
                <a:t>гласные </a:t>
              </a:r>
              <a:r>
                <a:rPr lang="ru-RU" sz="2400" dirty="0" smtClean="0">
                  <a:latin typeface="+mn-lt"/>
                </a:rPr>
                <a:t>звуки в приставках находятся под ударением. Доехал – досыта, заболел – заговор.</a:t>
              </a:r>
              <a:endParaRPr lang="ru-RU" sz="2400" dirty="0">
                <a:latin typeface="+mn-lt"/>
              </a:endParaRPr>
            </a:p>
          </p:txBody>
        </p:sp>
        <p:grpSp>
          <p:nvGrpSpPr>
            <p:cNvPr id="56" name="Группа 55"/>
            <p:cNvGrpSpPr/>
            <p:nvPr/>
          </p:nvGrpSpPr>
          <p:grpSpPr>
            <a:xfrm>
              <a:off x="7286644" y="3357562"/>
              <a:ext cx="285752" cy="71438"/>
              <a:chOff x="2786050" y="1571612"/>
              <a:chExt cx="357190" cy="142876"/>
            </a:xfrm>
          </p:grpSpPr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2786050" y="1571612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Прямая соединительная линия 57"/>
              <p:cNvCxnSpPr/>
              <p:nvPr/>
            </p:nvCxnSpPr>
            <p:spPr>
              <a:xfrm rot="5400000">
                <a:off x="3071802" y="164305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Группа 58"/>
            <p:cNvGrpSpPr/>
            <p:nvPr/>
          </p:nvGrpSpPr>
          <p:grpSpPr>
            <a:xfrm>
              <a:off x="6143636" y="3357562"/>
              <a:ext cx="285752" cy="71438"/>
              <a:chOff x="2786050" y="1571612"/>
              <a:chExt cx="357190" cy="142876"/>
            </a:xfrm>
          </p:grpSpPr>
          <p:cxnSp>
            <p:nvCxnSpPr>
              <p:cNvPr id="60" name="Прямая соединительная линия 59"/>
              <p:cNvCxnSpPr/>
              <p:nvPr/>
            </p:nvCxnSpPr>
            <p:spPr>
              <a:xfrm>
                <a:off x="2786050" y="1571612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 rot="5400000">
                <a:off x="3071802" y="164305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" name="Группа 61"/>
            <p:cNvGrpSpPr/>
            <p:nvPr/>
          </p:nvGrpSpPr>
          <p:grpSpPr>
            <a:xfrm>
              <a:off x="4643438" y="3286124"/>
              <a:ext cx="285752" cy="142876"/>
              <a:chOff x="2786050" y="1428736"/>
              <a:chExt cx="357190" cy="142876"/>
            </a:xfrm>
          </p:grpSpPr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2786050" y="1428736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 rot="5400000">
                <a:off x="3071802" y="1500174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Группа 64"/>
            <p:cNvGrpSpPr/>
            <p:nvPr/>
          </p:nvGrpSpPr>
          <p:grpSpPr>
            <a:xfrm>
              <a:off x="642910" y="3714752"/>
              <a:ext cx="285752" cy="71438"/>
              <a:chOff x="2786050" y="1571612"/>
              <a:chExt cx="357190" cy="142876"/>
            </a:xfrm>
          </p:grpSpPr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2786050" y="1571612"/>
                <a:ext cx="357190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 rot="5400000">
                <a:off x="3071802" y="164305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8" name="Прямая соединительная линия 67"/>
            <p:cNvCxnSpPr/>
            <p:nvPr/>
          </p:nvCxnSpPr>
          <p:spPr>
            <a:xfrm rot="5400000">
              <a:off x="5072066" y="3214686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 rot="5400000">
              <a:off x="6357950" y="3214686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 rot="5400000">
              <a:off x="8143900" y="3286124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Прямая соединительная линия 70"/>
            <p:cNvCxnSpPr/>
            <p:nvPr/>
          </p:nvCxnSpPr>
          <p:spPr>
            <a:xfrm rot="5400000">
              <a:off x="857224" y="3571876"/>
              <a:ext cx="71438" cy="714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71"/>
            <p:cNvCxnSpPr/>
            <p:nvPr/>
          </p:nvCxnSpPr>
          <p:spPr>
            <a:xfrm>
              <a:off x="4786314" y="3571876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я соединительная линия 72"/>
            <p:cNvCxnSpPr/>
            <p:nvPr/>
          </p:nvCxnSpPr>
          <p:spPr>
            <a:xfrm>
              <a:off x="7429520" y="3571876"/>
              <a:ext cx="1428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Группа 80"/>
            <p:cNvGrpSpPr/>
            <p:nvPr/>
          </p:nvGrpSpPr>
          <p:grpSpPr>
            <a:xfrm>
              <a:off x="785786" y="3929066"/>
              <a:ext cx="142876" cy="71438"/>
              <a:chOff x="3929058" y="4071942"/>
              <a:chExt cx="142876" cy="71438"/>
            </a:xfrm>
          </p:grpSpPr>
          <p:cxnSp>
            <p:nvCxnSpPr>
              <p:cNvPr id="74" name="Прямая соединительная линия 73"/>
              <p:cNvCxnSpPr/>
              <p:nvPr/>
            </p:nvCxnSpPr>
            <p:spPr>
              <a:xfrm>
                <a:off x="3929058" y="40719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/>
              <p:cNvCxnSpPr/>
              <p:nvPr/>
            </p:nvCxnSpPr>
            <p:spPr>
              <a:xfrm>
                <a:off x="3929058" y="41433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Группа 79"/>
            <p:cNvGrpSpPr/>
            <p:nvPr/>
          </p:nvGrpSpPr>
          <p:grpSpPr>
            <a:xfrm>
              <a:off x="6215074" y="3571876"/>
              <a:ext cx="142876" cy="71438"/>
              <a:chOff x="4081458" y="4224342"/>
              <a:chExt cx="142876" cy="71438"/>
            </a:xfrm>
          </p:grpSpPr>
          <p:cxnSp>
            <p:nvCxnSpPr>
              <p:cNvPr id="76" name="Прямая соединительная линия 75"/>
              <p:cNvCxnSpPr/>
              <p:nvPr/>
            </p:nvCxnSpPr>
            <p:spPr>
              <a:xfrm>
                <a:off x="4081458" y="4224342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Прямая соединительная линия 76"/>
              <p:cNvCxnSpPr/>
              <p:nvPr/>
            </p:nvCxnSpPr>
            <p:spPr>
              <a:xfrm>
                <a:off x="4081458" y="4295780"/>
                <a:ext cx="142876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85812" y="428625"/>
            <a:ext cx="8358187" cy="500045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200" dirty="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Применяем новые знания. Развиваем </a:t>
            </a:r>
            <a:r>
              <a:rPr lang="ru-RU" sz="3200" dirty="0" smtClean="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умения</a:t>
            </a:r>
            <a:endParaRPr lang="ru-RU" sz="3200" dirty="0">
              <a:solidFill>
                <a:srgbClr val="000000"/>
              </a:solidFill>
              <a:latin typeface="Calibri" pitchFamily="34" charset="0"/>
              <a:ea typeface="Microsoft YaHei"/>
              <a:cs typeface="Microsoft YaHei"/>
            </a:endParaRPr>
          </a:p>
        </p:txBody>
      </p:sp>
      <p:pic>
        <p:nvPicPr>
          <p:cNvPr id="6" name="Рисунок 6" descr="значк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550" y="285750"/>
            <a:ext cx="72548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www.planetaskazok.ru/images/stories/russian/ladushki/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652086"/>
            <a:ext cx="2643205" cy="342012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57158" y="1214422"/>
            <a:ext cx="8286808" cy="1432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spcBef>
                <a:spcPts val="600"/>
              </a:spcBef>
              <a:buNone/>
            </a:pPr>
            <a:r>
              <a:rPr lang="ru-RU" sz="2400" dirty="0" smtClean="0">
                <a:latin typeface="+mn-lt"/>
              </a:rPr>
              <a:t>Прочитайте отрывок из </a:t>
            </a:r>
            <a:r>
              <a:rPr lang="ru-RU" sz="2400" dirty="0" smtClean="0">
                <a:latin typeface="+mn-lt"/>
              </a:rPr>
              <a:t>русской народной </a:t>
            </a:r>
            <a:r>
              <a:rPr lang="ru-RU" sz="2400" dirty="0" smtClean="0">
                <a:latin typeface="+mn-lt"/>
              </a:rPr>
              <a:t>песенки. Что написано в скобках </a:t>
            </a:r>
            <a:r>
              <a:rPr lang="ru-RU" sz="2400" dirty="0" smtClean="0">
                <a:latin typeface="+mn-lt"/>
              </a:rPr>
              <a:t>– </a:t>
            </a:r>
            <a:r>
              <a:rPr lang="ru-RU" sz="2400" dirty="0" smtClean="0">
                <a:latin typeface="+mn-lt"/>
              </a:rPr>
              <a:t>приставки или предлоги? </a:t>
            </a:r>
          </a:p>
          <a:p>
            <a:pPr>
              <a:lnSpc>
                <a:spcPct val="114000"/>
              </a:lnSpc>
              <a:spcBef>
                <a:spcPts val="600"/>
              </a:spcBef>
              <a:buNone/>
            </a:pPr>
            <a:r>
              <a:rPr lang="ru-RU" sz="2400" dirty="0" smtClean="0">
                <a:latin typeface="+mn-lt"/>
              </a:rPr>
              <a:t>Спишите. Раскройте скобки, вставьте пропущенные буквы.</a:t>
            </a:r>
            <a:endParaRPr lang="ru-RU" sz="2400" dirty="0"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910" y="3143248"/>
            <a:ext cx="464347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i="1" dirty="0" smtClean="0">
                <a:latin typeface="Century" pitchFamily="18" charset="0"/>
              </a:rPr>
              <a:t>Ходит конь (</a:t>
            </a:r>
            <a:r>
              <a:rPr lang="ru-RU" sz="2000" i="1" dirty="0" err="1" smtClean="0">
                <a:latin typeface="Century" pitchFamily="18" charset="0"/>
              </a:rPr>
              <a:t>п_</a:t>
            </a:r>
            <a:r>
              <a:rPr lang="ru-RU" sz="2000" i="1" dirty="0" smtClean="0">
                <a:latin typeface="Century" pitchFamily="18" charset="0"/>
              </a:rPr>
              <a:t>)бережку,</a:t>
            </a:r>
          </a:p>
          <a:p>
            <a:pPr>
              <a:lnSpc>
                <a:spcPct val="150000"/>
              </a:lnSpc>
            </a:pPr>
            <a:r>
              <a:rPr lang="ru-RU" sz="2000" i="1" dirty="0" smtClean="0">
                <a:latin typeface="Century" pitchFamily="18" charset="0"/>
              </a:rPr>
              <a:t>Вороной (</a:t>
            </a:r>
            <a:r>
              <a:rPr lang="ru-RU" sz="2000" i="1" dirty="0" err="1" smtClean="0">
                <a:latin typeface="Century" pitchFamily="18" charset="0"/>
              </a:rPr>
              <a:t>п_</a:t>
            </a:r>
            <a:r>
              <a:rPr lang="ru-RU" sz="2000" i="1" dirty="0" smtClean="0">
                <a:latin typeface="Century" pitchFamily="18" charset="0"/>
              </a:rPr>
              <a:t>)зеленому.</a:t>
            </a:r>
          </a:p>
          <a:p>
            <a:pPr>
              <a:lnSpc>
                <a:spcPct val="150000"/>
              </a:lnSpc>
            </a:pPr>
            <a:r>
              <a:rPr lang="ru-RU" sz="2000" i="1" dirty="0" smtClean="0">
                <a:latin typeface="Century" pitchFamily="18" charset="0"/>
              </a:rPr>
              <a:t>Он головушкой (</a:t>
            </a:r>
            <a:r>
              <a:rPr lang="ru-RU" sz="2000" i="1" dirty="0" err="1" smtClean="0">
                <a:latin typeface="Century" pitchFamily="18" charset="0"/>
              </a:rPr>
              <a:t>п_</a:t>
            </a:r>
            <a:r>
              <a:rPr lang="ru-RU" sz="2000" i="1" dirty="0" smtClean="0">
                <a:latin typeface="Century" pitchFamily="18" charset="0"/>
              </a:rPr>
              <a:t>)</a:t>
            </a:r>
            <a:r>
              <a:rPr lang="ru-RU" sz="2000" i="1" dirty="0" err="1" smtClean="0">
                <a:latin typeface="Century" pitchFamily="18" charset="0"/>
              </a:rPr>
              <a:t>махивает</a:t>
            </a:r>
            <a:r>
              <a:rPr lang="ru-RU" sz="2000" i="1" dirty="0" smtClean="0">
                <a:latin typeface="Century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ru-RU" sz="2000" i="1" dirty="0" smtClean="0">
                <a:latin typeface="Century" pitchFamily="18" charset="0"/>
              </a:rPr>
              <a:t>Черной </a:t>
            </a:r>
            <a:r>
              <a:rPr lang="ru-RU" sz="2000" i="1" dirty="0" err="1" smtClean="0">
                <a:latin typeface="Century" pitchFamily="18" charset="0"/>
              </a:rPr>
              <a:t>гривушкой</a:t>
            </a:r>
            <a:r>
              <a:rPr lang="ru-RU" sz="2000" i="1" dirty="0" smtClean="0">
                <a:latin typeface="Century" pitchFamily="18" charset="0"/>
              </a:rPr>
              <a:t> (</a:t>
            </a:r>
            <a:r>
              <a:rPr lang="ru-RU" sz="2000" i="1" dirty="0" err="1" smtClean="0">
                <a:latin typeface="Century" pitchFamily="18" charset="0"/>
              </a:rPr>
              <a:t>п_</a:t>
            </a:r>
            <a:r>
              <a:rPr lang="ru-RU" sz="2000" i="1" dirty="0" smtClean="0">
                <a:latin typeface="Century" pitchFamily="18" charset="0"/>
              </a:rPr>
              <a:t>)</a:t>
            </a:r>
            <a:r>
              <a:rPr lang="ru-RU" sz="2000" i="1" dirty="0" err="1" smtClean="0">
                <a:latin typeface="Century" pitchFamily="18" charset="0"/>
              </a:rPr>
              <a:t>тряхивает</a:t>
            </a:r>
            <a:r>
              <a:rPr lang="ru-RU" sz="2000" i="1" dirty="0" smtClean="0">
                <a:latin typeface="Century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ru-RU" sz="2000" i="1" dirty="0" smtClean="0">
                <a:latin typeface="Century" pitchFamily="18" charset="0"/>
              </a:rPr>
              <a:t>Золотой уздой (</a:t>
            </a:r>
            <a:r>
              <a:rPr lang="ru-RU" sz="2000" i="1" dirty="0" err="1" smtClean="0">
                <a:latin typeface="Century" pitchFamily="18" charset="0"/>
              </a:rPr>
              <a:t>п_</a:t>
            </a:r>
            <a:r>
              <a:rPr lang="ru-RU" sz="2000" i="1" dirty="0" smtClean="0">
                <a:latin typeface="Century" pitchFamily="18" charset="0"/>
              </a:rPr>
              <a:t>)</a:t>
            </a:r>
            <a:r>
              <a:rPr lang="ru-RU" sz="2000" i="1" dirty="0" err="1" smtClean="0">
                <a:latin typeface="Century" pitchFamily="18" charset="0"/>
              </a:rPr>
              <a:t>брякивает</a:t>
            </a:r>
            <a:r>
              <a:rPr lang="ru-RU" sz="2000" i="1" dirty="0" smtClean="0">
                <a:latin typeface="Century" pitchFamily="18" charset="0"/>
              </a:rPr>
              <a:t>.</a:t>
            </a:r>
            <a:endParaRPr lang="ru-RU" sz="2000" i="1" dirty="0">
              <a:latin typeface="Century" pitchFamily="18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714348" y="3000372"/>
            <a:ext cx="4643470" cy="2492990"/>
            <a:chOff x="285720" y="2857496"/>
            <a:chExt cx="4643470" cy="249299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285720" y="2857496"/>
              <a:ext cx="4643470" cy="2492990"/>
            </a:xfrm>
            <a:prstGeom prst="rect">
              <a:avLst/>
            </a:prstGeom>
            <a:solidFill>
              <a:srgbClr val="FFDA8F"/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Ходит конь по бережку,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Вороной по </a:t>
              </a:r>
              <a:r>
                <a:rPr lang="ru-RU" sz="2000" i="1" dirty="0" smtClean="0">
                  <a:latin typeface="Century" pitchFamily="18" charset="0"/>
                </a:rPr>
                <a:t>зелёному</a:t>
              </a:r>
              <a:r>
                <a:rPr lang="ru-RU" sz="2000" i="1" dirty="0" smtClean="0">
                  <a:latin typeface="Century" pitchFamily="18" charset="0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Он головушкой помахивает,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Чёрной </a:t>
              </a:r>
              <a:r>
                <a:rPr lang="ru-RU" sz="2000" i="1" dirty="0" err="1" smtClean="0">
                  <a:latin typeface="Century" pitchFamily="18" charset="0"/>
                </a:rPr>
                <a:t>гривушкой</a:t>
              </a:r>
              <a:r>
                <a:rPr lang="ru-RU" sz="2000" i="1" dirty="0" smtClean="0">
                  <a:latin typeface="Century" pitchFamily="18" charset="0"/>
                </a:rPr>
                <a:t> потряхивает,</a:t>
              </a:r>
            </a:p>
            <a:p>
              <a:pPr>
                <a:lnSpc>
                  <a:spcPct val="150000"/>
                </a:lnSpc>
              </a:pPr>
              <a:r>
                <a:rPr lang="ru-RU" sz="2000" i="1" dirty="0" smtClean="0">
                  <a:latin typeface="Century" pitchFamily="18" charset="0"/>
                </a:rPr>
                <a:t>Золотой уздой побрякивает.</a:t>
              </a:r>
              <a:endParaRPr lang="ru-RU" sz="2000" i="1" dirty="0">
                <a:latin typeface="Century" pitchFamily="18" charset="0"/>
              </a:endParaRPr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2000232" y="3300560"/>
              <a:ext cx="142876" cy="0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1704956" y="3786190"/>
              <a:ext cx="142876" cy="0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Группа 13"/>
            <p:cNvGrpSpPr/>
            <p:nvPr/>
          </p:nvGrpSpPr>
          <p:grpSpPr>
            <a:xfrm>
              <a:off x="2786050" y="4429132"/>
              <a:ext cx="285752" cy="71438"/>
              <a:chOff x="2786050" y="1428736"/>
              <a:chExt cx="357190" cy="142876"/>
            </a:xfrm>
            <a:solidFill>
              <a:srgbClr val="FFDA8F"/>
            </a:solidFill>
          </p:grpSpPr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2786050" y="1428736"/>
                <a:ext cx="357190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единительная линия 15"/>
              <p:cNvCxnSpPr/>
              <p:nvPr/>
            </p:nvCxnSpPr>
            <p:spPr>
              <a:xfrm rot="5400000">
                <a:off x="3071802" y="1500174"/>
                <a:ext cx="142876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Группа 16"/>
            <p:cNvGrpSpPr/>
            <p:nvPr/>
          </p:nvGrpSpPr>
          <p:grpSpPr>
            <a:xfrm>
              <a:off x="2357422" y="3943502"/>
              <a:ext cx="285752" cy="71438"/>
              <a:chOff x="2786050" y="1428736"/>
              <a:chExt cx="357190" cy="142876"/>
            </a:xfrm>
            <a:solidFill>
              <a:srgbClr val="FFDA8F"/>
            </a:solidFill>
          </p:grpSpPr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2786050" y="1428736"/>
                <a:ext cx="357190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rot="5400000">
                <a:off x="3071802" y="1500174"/>
                <a:ext cx="142876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Группа 19"/>
            <p:cNvGrpSpPr/>
            <p:nvPr/>
          </p:nvGrpSpPr>
          <p:grpSpPr>
            <a:xfrm>
              <a:off x="2214546" y="4857760"/>
              <a:ext cx="285752" cy="71438"/>
              <a:chOff x="2786050" y="1285860"/>
              <a:chExt cx="357190" cy="142876"/>
            </a:xfrm>
            <a:solidFill>
              <a:srgbClr val="FFDA8F"/>
            </a:solidFill>
          </p:grpSpPr>
          <p:cxnSp>
            <p:nvCxnSpPr>
              <p:cNvPr id="21" name="Прямая соединительная линия 20"/>
              <p:cNvCxnSpPr/>
              <p:nvPr/>
            </p:nvCxnSpPr>
            <p:spPr>
              <a:xfrm>
                <a:off x="2786050" y="1285860"/>
                <a:ext cx="357190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 rot="5400000">
                <a:off x="3071802" y="1357298"/>
                <a:ext cx="142876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Прямая соединительная линия 34"/>
            <p:cNvCxnSpPr/>
            <p:nvPr/>
          </p:nvCxnSpPr>
          <p:spPr>
            <a:xfrm rot="5400000">
              <a:off x="2857488" y="4857760"/>
              <a:ext cx="71438" cy="71438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5400000">
              <a:off x="3428992" y="4357694"/>
              <a:ext cx="71438" cy="71438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5400000">
              <a:off x="2857488" y="3943502"/>
              <a:ext cx="71438" cy="71438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>
              <a:off x="2285984" y="5143512"/>
              <a:ext cx="142876" cy="0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3286116" y="4643446"/>
              <a:ext cx="142876" cy="0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>
              <a:off x="2428860" y="4214818"/>
              <a:ext cx="142876" cy="0"/>
            </a:xfrm>
            <a:prstGeom prst="line">
              <a:avLst/>
            </a:prstGeom>
            <a:solidFill>
              <a:srgbClr val="FFDA8F"/>
            </a:solidFill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5014/28257045.680/0_72b1e_72f92ec2_L.jpg"/>
          <p:cNvPicPr>
            <a:picLocks noChangeAspect="1" noChangeArrowheads="1"/>
          </p:cNvPicPr>
          <p:nvPr/>
        </p:nvPicPr>
        <p:blipFill>
          <a:blip r:embed="rId2" cstate="print"/>
          <a:srcRect l="5325" t="16568"/>
          <a:stretch>
            <a:fillRect/>
          </a:stretch>
        </p:blipFill>
        <p:spPr bwMode="auto">
          <a:xfrm>
            <a:off x="5572133" y="4357694"/>
            <a:ext cx="2837224" cy="2500305"/>
          </a:xfrm>
          <a:prstGeom prst="rect">
            <a:avLst/>
          </a:prstGeom>
          <a:noFill/>
        </p:spPr>
      </p:pic>
      <p:pic>
        <p:nvPicPr>
          <p:cNvPr id="20484" name="Picture 4" descr="http://www.mebel-rim.ru/shop/components/com_virtuemart/shop_image/product/_________4f7016b7136f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1142984"/>
            <a:ext cx="1573962" cy="3048666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11" name="TextBox 10"/>
          <p:cNvSpPr txBox="1"/>
          <p:nvPr/>
        </p:nvSpPr>
        <p:spPr>
          <a:xfrm>
            <a:off x="357158" y="4357694"/>
            <a:ext cx="47863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j-lt"/>
              </a:rPr>
              <a:t>В каких частях слова встречается орфограмма-буква безударного гласного?</a:t>
            </a:r>
          </a:p>
          <a:p>
            <a:r>
              <a:rPr lang="ru-RU" sz="2400" dirty="0" smtClean="0">
                <a:latin typeface="+mj-lt"/>
              </a:rPr>
              <a:t>Найдите и назовите слова с безударными гласными в приставке.</a:t>
            </a:r>
            <a:endParaRPr lang="ru-RU" sz="2400" dirty="0">
              <a:latin typeface="+mj-lt"/>
            </a:endParaRPr>
          </a:p>
        </p:txBody>
      </p:sp>
      <p:sp>
        <p:nvSpPr>
          <p:cNvPr id="10" name="Text Box 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543824" cy="725470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3200" dirty="0">
              <a:solidFill>
                <a:srgbClr val="000000"/>
              </a:solidFill>
              <a:latin typeface="Calibri" pitchFamily="34" charset="0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b="1" dirty="0">
                <a:latin typeface="Calibri" pitchFamily="34" charset="0"/>
              </a:rPr>
              <a:t>Итог урока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3200" dirty="0">
              <a:solidFill>
                <a:srgbClr val="000000"/>
              </a:solidFill>
              <a:latin typeface="Calibri" pitchFamily="34" charset="0"/>
              <a:ea typeface="Microsoft YaHei"/>
              <a:cs typeface="Microsoft YaHe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428737"/>
            <a:ext cx="4286280" cy="2856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Считалка.</a:t>
            </a:r>
          </a:p>
          <a:p>
            <a:pPr>
              <a:lnSpc>
                <a:spcPct val="114000"/>
              </a:lnSpc>
            </a:pPr>
            <a:r>
              <a:rPr lang="ru-RU" sz="2000" i="1" dirty="0" smtClean="0">
                <a:latin typeface="+mn-lt"/>
              </a:rPr>
              <a:t>Вышли мыши как-то раз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Посмотреть, </a:t>
            </a:r>
            <a:r>
              <a:rPr lang="ru-RU" sz="2000" i="1" dirty="0" smtClean="0">
                <a:latin typeface="+mn-lt"/>
              </a:rPr>
              <a:t>который час.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err="1" smtClean="0">
                <a:latin typeface="+mn-lt"/>
              </a:rPr>
              <a:t>Раз-два-три-четыре</a:t>
            </a:r>
            <a:r>
              <a:rPr lang="ru-RU" sz="2000" i="1" dirty="0" smtClean="0">
                <a:latin typeface="+mn-lt"/>
              </a:rPr>
              <a:t>,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Мыши </a:t>
            </a:r>
            <a:r>
              <a:rPr lang="ru-RU" sz="2000" i="1" dirty="0" smtClean="0">
                <a:latin typeface="+mn-lt"/>
              </a:rPr>
              <a:t>дёрнули </a:t>
            </a:r>
            <a:r>
              <a:rPr lang="ru-RU" sz="2000" i="1" dirty="0" smtClean="0">
                <a:latin typeface="+mn-lt"/>
              </a:rPr>
              <a:t>за гири.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Тут раздался страшный звон -</a:t>
            </a:r>
            <a:br>
              <a:rPr lang="ru-RU" sz="2000" i="1" dirty="0" smtClean="0">
                <a:latin typeface="+mn-lt"/>
              </a:rPr>
            </a:br>
            <a:r>
              <a:rPr lang="ru-RU" sz="2000" i="1" dirty="0" smtClean="0">
                <a:latin typeface="+mn-lt"/>
              </a:rPr>
              <a:t>Разбежались мыши вон.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grpSp>
        <p:nvGrpSpPr>
          <p:cNvPr id="28" name="Группа 27"/>
          <p:cNvGrpSpPr/>
          <p:nvPr/>
        </p:nvGrpSpPr>
        <p:grpSpPr>
          <a:xfrm>
            <a:off x="642910" y="1428736"/>
            <a:ext cx="4572000" cy="3066609"/>
            <a:chOff x="642910" y="1428736"/>
            <a:chExt cx="4572000" cy="3066609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642910" y="1428736"/>
              <a:ext cx="4572000" cy="30666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ru-RU" sz="2000" b="1" dirty="0" smtClean="0">
                  <a:cs typeface="Arial" pitchFamily="34" charset="0"/>
                </a:rPr>
                <a:t>Считалка.</a:t>
              </a:r>
            </a:p>
            <a:p>
              <a:pPr>
                <a:lnSpc>
                  <a:spcPct val="114000"/>
                </a:lnSpc>
              </a:pPr>
              <a:r>
                <a:rPr lang="ru-RU" sz="2000" i="1" dirty="0" smtClean="0">
                  <a:latin typeface="+mn-lt"/>
                </a:rPr>
                <a:t>Вышли мы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ши</a:t>
              </a:r>
              <a:r>
                <a:rPr lang="ru-RU" sz="2000" i="1" dirty="0" smtClean="0">
                  <a:latin typeface="+mn-lt"/>
                </a:rPr>
                <a:t> как-то ра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з</a:t>
              </a:r>
              <a:r>
                <a:rPr lang="ru-RU" sz="2000" i="1" dirty="0" smtClean="0">
                  <a:latin typeface="+mn-lt"/>
                </a:rPr>
                <a:t/>
              </a:r>
              <a:br>
                <a:rPr lang="ru-RU" sz="2000" i="1" dirty="0" smtClean="0">
                  <a:latin typeface="+mn-lt"/>
                </a:rPr>
              </a:br>
              <a:r>
                <a:rPr lang="ru-RU" sz="2000" i="1" dirty="0" smtClean="0">
                  <a:latin typeface="+mn-lt"/>
                </a:rPr>
                <a:t>П</a:t>
              </a:r>
              <a:r>
                <a:rPr lang="ru-RU" sz="2400" b="1" i="1" dirty="0" smtClean="0">
                  <a:solidFill>
                    <a:srgbClr val="008A3E"/>
                  </a:solidFill>
                  <a:latin typeface="+mn-lt"/>
                </a:rPr>
                <a:t>о</a:t>
              </a:r>
              <a:r>
                <a:rPr lang="ru-RU" sz="2000" i="1" dirty="0" smtClean="0">
                  <a:latin typeface="+mn-lt"/>
                </a:rPr>
                <a:t>см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о</a:t>
              </a:r>
              <a:r>
                <a:rPr lang="ru-RU" sz="2000" i="1" dirty="0" smtClean="0">
                  <a:latin typeface="+mn-lt"/>
                </a:rPr>
                <a:t>треть, </a:t>
              </a:r>
              <a:r>
                <a:rPr lang="ru-RU" sz="2000" i="1" dirty="0" smtClean="0">
                  <a:latin typeface="+mn-lt"/>
                </a:rPr>
                <a:t>к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о</a:t>
              </a:r>
              <a:r>
                <a:rPr lang="ru-RU" sz="2000" i="1" dirty="0" smtClean="0">
                  <a:latin typeface="+mn-lt"/>
                </a:rPr>
                <a:t>торый 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ча</a:t>
              </a:r>
              <a:r>
                <a:rPr lang="ru-RU" sz="2000" i="1" dirty="0" smtClean="0">
                  <a:latin typeface="+mn-lt"/>
                </a:rPr>
                <a:t>с.</a:t>
              </a:r>
              <a:br>
                <a:rPr lang="ru-RU" sz="2000" i="1" dirty="0" smtClean="0">
                  <a:latin typeface="+mn-lt"/>
                </a:rPr>
              </a:br>
              <a:r>
                <a:rPr lang="ru-RU" sz="2000" i="1" dirty="0" err="1" smtClean="0">
                  <a:latin typeface="+mn-lt"/>
                </a:rPr>
                <a:t>Ра</a:t>
              </a:r>
              <a:r>
                <a:rPr lang="ru-RU" sz="2000" i="1" dirty="0" err="1" smtClean="0">
                  <a:solidFill>
                    <a:srgbClr val="008A3E"/>
                  </a:solidFill>
                  <a:latin typeface="+mn-lt"/>
                </a:rPr>
                <a:t>з</a:t>
              </a:r>
              <a:r>
                <a:rPr lang="ru-RU" sz="2000" i="1" dirty="0" err="1" smtClean="0">
                  <a:latin typeface="+mn-lt"/>
                </a:rPr>
                <a:t>-два-три-ч</a:t>
              </a:r>
              <a:r>
                <a:rPr lang="ru-RU" sz="2000" i="1" dirty="0" err="1" smtClean="0">
                  <a:solidFill>
                    <a:srgbClr val="008A3E"/>
                  </a:solidFill>
                  <a:latin typeface="+mn-lt"/>
                </a:rPr>
                <a:t>е</a:t>
              </a:r>
              <a:r>
                <a:rPr lang="ru-RU" sz="2000" i="1" dirty="0" err="1" smtClean="0">
                  <a:latin typeface="+mn-lt"/>
                </a:rPr>
                <a:t>тыре</a:t>
              </a:r>
              <a:r>
                <a:rPr lang="ru-RU" sz="2000" i="1" dirty="0" smtClean="0">
                  <a:latin typeface="+mn-lt"/>
                </a:rPr>
                <a:t>,</a:t>
              </a:r>
              <a:br>
                <a:rPr lang="ru-RU" sz="2000" i="1" dirty="0" smtClean="0">
                  <a:latin typeface="+mn-lt"/>
                </a:rPr>
              </a:br>
              <a:r>
                <a:rPr lang="ru-RU" sz="2000" i="1" dirty="0" smtClean="0">
                  <a:latin typeface="+mn-lt"/>
                </a:rPr>
                <a:t>Мы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ши</a:t>
              </a:r>
              <a:r>
                <a:rPr lang="ru-RU" sz="2000" i="1" dirty="0" smtClean="0">
                  <a:latin typeface="+mn-lt"/>
                </a:rPr>
                <a:t> </a:t>
              </a:r>
              <a:r>
                <a:rPr lang="ru-RU" sz="2000" i="1" dirty="0" smtClean="0">
                  <a:latin typeface="+mn-lt"/>
                </a:rPr>
                <a:t>дёрнули </a:t>
              </a:r>
              <a:r>
                <a:rPr lang="ru-RU" sz="2000" i="1" dirty="0" smtClean="0">
                  <a:latin typeface="+mn-lt"/>
                </a:rPr>
                <a:t>за гири.</a:t>
              </a:r>
              <a:br>
                <a:rPr lang="ru-RU" sz="2000" i="1" dirty="0" smtClean="0">
                  <a:latin typeface="+mn-lt"/>
                </a:rPr>
              </a:br>
              <a:r>
                <a:rPr lang="ru-RU" sz="2000" i="1" dirty="0" smtClean="0">
                  <a:latin typeface="+mn-lt"/>
                </a:rPr>
                <a:t>Ту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т</a:t>
              </a:r>
              <a:r>
                <a:rPr lang="ru-RU" sz="2000" i="1" dirty="0" smtClean="0">
                  <a:latin typeface="+mn-lt"/>
                </a:rPr>
                <a:t> р</a:t>
              </a:r>
              <a:r>
                <a:rPr lang="ru-RU" sz="2400" b="1" i="1" dirty="0" smtClean="0">
                  <a:solidFill>
                    <a:srgbClr val="008A3E"/>
                  </a:solidFill>
                  <a:latin typeface="+mn-lt"/>
                </a:rPr>
                <a:t>а</a:t>
              </a:r>
              <a:r>
                <a:rPr lang="ru-RU" sz="2000" i="1" dirty="0" smtClean="0">
                  <a:latin typeface="+mn-lt"/>
                </a:rPr>
                <a:t>здался страшный звон -</a:t>
              </a:r>
              <a:br>
                <a:rPr lang="ru-RU" sz="2000" i="1" dirty="0" smtClean="0">
                  <a:latin typeface="+mn-lt"/>
                </a:rPr>
              </a:br>
              <a:r>
                <a:rPr lang="ru-RU" sz="2000" i="1" dirty="0" smtClean="0">
                  <a:latin typeface="+mn-lt"/>
                </a:rPr>
                <a:t>Р</a:t>
              </a:r>
              <a:r>
                <a:rPr lang="ru-RU" sz="2400" b="1" i="1" dirty="0" smtClean="0">
                  <a:solidFill>
                    <a:srgbClr val="008A3E"/>
                  </a:solidFill>
                  <a:latin typeface="+mn-lt"/>
                </a:rPr>
                <a:t>а</a:t>
              </a:r>
              <a:r>
                <a:rPr lang="ru-RU" sz="2000" i="1" dirty="0" smtClean="0">
                  <a:latin typeface="+mn-lt"/>
                </a:rPr>
                <a:t>зб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е</a:t>
              </a:r>
              <a:r>
                <a:rPr lang="ru-RU" sz="2000" i="1" dirty="0" smtClean="0">
                  <a:latin typeface="+mn-lt"/>
                </a:rPr>
                <a:t>жалис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ь </a:t>
              </a:r>
              <a:r>
                <a:rPr lang="ru-RU" sz="2000" i="1" dirty="0" smtClean="0">
                  <a:latin typeface="+mn-lt"/>
                </a:rPr>
                <a:t>мы</a:t>
              </a:r>
              <a:r>
                <a:rPr lang="ru-RU" sz="2000" i="1" dirty="0" smtClean="0">
                  <a:solidFill>
                    <a:srgbClr val="008A3E"/>
                  </a:solidFill>
                  <a:latin typeface="+mn-lt"/>
                </a:rPr>
                <a:t>ши </a:t>
              </a:r>
              <a:r>
                <a:rPr lang="ru-RU" sz="2000" i="1" dirty="0" smtClean="0">
                  <a:latin typeface="+mn-lt"/>
                </a:rPr>
                <a:t>вон. </a:t>
              </a:r>
              <a:r>
                <a:rPr lang="ru-RU" sz="2000" dirty="0" smtClean="0">
                  <a:latin typeface="+mn-lt"/>
                </a:rPr>
                <a:t/>
              </a:r>
              <a:br>
                <a:rPr lang="ru-RU" sz="2000" dirty="0" smtClean="0">
                  <a:latin typeface="+mn-lt"/>
                </a:rPr>
              </a:br>
              <a:endParaRPr lang="ru-RU" sz="2000" dirty="0">
                <a:latin typeface="+mn-lt"/>
              </a:endParaRPr>
            </a:p>
          </p:txBody>
        </p:sp>
        <p:grpSp>
          <p:nvGrpSpPr>
            <p:cNvPr id="18" name="Группа 17"/>
            <p:cNvGrpSpPr/>
            <p:nvPr/>
          </p:nvGrpSpPr>
          <p:grpSpPr>
            <a:xfrm>
              <a:off x="714348" y="1500174"/>
              <a:ext cx="928694" cy="1643074"/>
              <a:chOff x="2357422" y="2928934"/>
              <a:chExt cx="928694" cy="1643074"/>
            </a:xfrm>
          </p:grpSpPr>
          <p:grpSp>
            <p:nvGrpSpPr>
              <p:cNvPr id="19" name="Группа 6"/>
              <p:cNvGrpSpPr/>
              <p:nvPr/>
            </p:nvGrpSpPr>
            <p:grpSpPr>
              <a:xfrm>
                <a:off x="2428860" y="3643302"/>
                <a:ext cx="285752" cy="142876"/>
                <a:chOff x="2786050" y="1428736"/>
                <a:chExt cx="357190" cy="142876"/>
              </a:xfrm>
            </p:grpSpPr>
            <p:cxnSp>
              <p:nvCxnSpPr>
                <p:cNvPr id="26" name="Прямая соединительная линия 25"/>
                <p:cNvCxnSpPr/>
                <p:nvPr/>
              </p:nvCxnSpPr>
              <p:spPr>
                <a:xfrm>
                  <a:off x="2786050" y="1428736"/>
                  <a:ext cx="357190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Прямая соединительная линия 26"/>
                <p:cNvCxnSpPr/>
                <p:nvPr/>
              </p:nvCxnSpPr>
              <p:spPr>
                <a:xfrm rot="5400000">
                  <a:off x="3071802" y="1500174"/>
                  <a:ext cx="142876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Группа 9"/>
              <p:cNvGrpSpPr/>
              <p:nvPr/>
            </p:nvGrpSpPr>
            <p:grpSpPr>
              <a:xfrm>
                <a:off x="2857488" y="4786310"/>
                <a:ext cx="428628" cy="142876"/>
                <a:chOff x="2786050" y="1428736"/>
                <a:chExt cx="357190" cy="142876"/>
              </a:xfrm>
            </p:grpSpPr>
            <p:cxnSp>
              <p:nvCxnSpPr>
                <p:cNvPr id="24" name="Прямая соединительная линия 23"/>
                <p:cNvCxnSpPr/>
                <p:nvPr/>
              </p:nvCxnSpPr>
              <p:spPr>
                <a:xfrm>
                  <a:off x="2786050" y="1428736"/>
                  <a:ext cx="357190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Прямая соединительная линия 24"/>
                <p:cNvCxnSpPr/>
                <p:nvPr/>
              </p:nvCxnSpPr>
              <p:spPr>
                <a:xfrm rot="5400000">
                  <a:off x="3071802" y="1500174"/>
                  <a:ext cx="142876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" name="Группа 12"/>
              <p:cNvGrpSpPr/>
              <p:nvPr/>
            </p:nvGrpSpPr>
            <p:grpSpPr>
              <a:xfrm>
                <a:off x="2357422" y="5214938"/>
                <a:ext cx="428628" cy="142876"/>
                <a:chOff x="2786050" y="1428736"/>
                <a:chExt cx="357190" cy="142876"/>
              </a:xfrm>
            </p:grpSpPr>
            <p:cxnSp>
              <p:nvCxnSpPr>
                <p:cNvPr id="22" name="Прямая соединительная линия 21"/>
                <p:cNvCxnSpPr/>
                <p:nvPr/>
              </p:nvCxnSpPr>
              <p:spPr>
                <a:xfrm>
                  <a:off x="2786050" y="1428736"/>
                  <a:ext cx="357190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Прямая соединительная линия 22"/>
                <p:cNvCxnSpPr/>
                <p:nvPr/>
              </p:nvCxnSpPr>
              <p:spPr>
                <a:xfrm rot="5400000">
                  <a:off x="3071802" y="1500174"/>
                  <a:ext cx="142876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theme/theme1.xml><?xml version="1.0" encoding="utf-8"?>
<a:theme xmlns:a="http://schemas.openxmlformats.org/drawingml/2006/main" name="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2212</TotalTime>
  <Words>453</Words>
  <Application>Microsoft Office PowerPoint</Application>
  <PresentationFormat>Экран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Правописание букв безударных гласных в приставках</vt:lpstr>
      <vt:lpstr>Слайд 2</vt:lpstr>
      <vt:lpstr>Слайд 3</vt:lpstr>
      <vt:lpstr>Слайд 4</vt:lpstr>
      <vt:lpstr>Слайд 5</vt:lpstr>
      <vt:lpstr>Слайд 6</vt:lpstr>
      <vt:lpstr> Итог урока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manyakina7</cp:lastModifiedBy>
  <cp:revision>214</cp:revision>
  <dcterms:created xsi:type="dcterms:W3CDTF">2012-11-02T17:12:39Z</dcterms:created>
  <dcterms:modified xsi:type="dcterms:W3CDTF">2013-05-27T08:23:53Z</dcterms:modified>
</cp:coreProperties>
</file>