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56" r:id="rId2"/>
    <p:sldId id="257" r:id="rId3"/>
    <p:sldId id="258" r:id="rId4"/>
    <p:sldId id="271" r:id="rId5"/>
    <p:sldId id="269" r:id="rId6"/>
    <p:sldId id="270" r:id="rId7"/>
    <p:sldId id="259" r:id="rId8"/>
    <p:sldId id="261" r:id="rId9"/>
    <p:sldId id="272" r:id="rId10"/>
    <p:sldId id="262" r:id="rId11"/>
    <p:sldId id="263" r:id="rId12"/>
    <p:sldId id="264" r:id="rId13"/>
    <p:sldId id="265" r:id="rId14"/>
    <p:sldId id="267" r:id="rId15"/>
    <p:sldId id="268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66FFFF"/>
    <a:srgbClr val="FF6600"/>
    <a:srgbClr val="66FF33"/>
    <a:srgbClr val="FFFF66"/>
    <a:srgbClr val="006600"/>
    <a:srgbClr val="99FF33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2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BB333DE-736D-40DE-8315-66683A64D83B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A82E121-BCC6-4B7B-B7AC-267E5044A8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94165-7313-4141-926E-64A8F477E045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07B28-8FDF-4F21-8256-1E873A5DE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167AD-D6EB-4F8F-8742-1CD203DD7F4F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DCACA-345C-449D-AFD2-FFBBEC8115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C63AB-9A10-437A-936A-8EFA04CA919C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6A606-0374-4FA3-8525-EB5BB0931D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EC21D-9AB1-49C4-BFB8-9F8116814DC4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2AAE3-FAE7-41B6-9545-B3BC3550D9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2999D-133C-4BC8-9C54-DC0A43E0ECA1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ABE95-EB34-4A13-99B5-0C6B016B4A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5AE9E-5012-45B3-962B-27CA5418A515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8A5C3-4118-45C1-A121-A19BB81FAA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89CD6-46A3-43F6-801A-D930C2252B44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C6201-0DD7-4383-8F08-AFEF44104D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61202-7462-46A1-9AE6-349FBC5ABA4F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EB417-AC26-414C-8BC1-7409F8729C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1665C-492D-40A5-A718-53623F6A745D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599CED-7CB4-4924-9938-7B00F2354B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D8CC3-0F63-4354-991C-198BD5D09719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67D81-6942-49A9-9848-E41A3B200A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A2814-D508-4F90-B9D2-86FB0779FAEA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2FF24-E1CE-4A86-96C6-B5FCE556AE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4737532-B614-42A8-BCB4-5E123818BF1D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7B024E9-8D10-4D47-ACDC-4556F391A8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260648"/>
            <a:ext cx="7851648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6000" dirty="0" smtClean="0">
                <a:solidFill>
                  <a:srgbClr val="FFFF66"/>
                </a:solidFill>
              </a:rPr>
              <a:t>Аппликация</a:t>
            </a:r>
            <a:endParaRPr lang="ru-RU" sz="6000" dirty="0">
              <a:solidFill>
                <a:srgbClr val="FFFF66"/>
              </a:solidFill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043488"/>
            <a:ext cx="7854950" cy="976312"/>
          </a:xfrm>
        </p:spPr>
        <p:txBody>
          <a:bodyPr/>
          <a:lstStyle/>
          <a:p>
            <a:pPr marR="0"/>
            <a:r>
              <a:rPr lang="ru-RU" smtClean="0">
                <a:solidFill>
                  <a:srgbClr val="002060"/>
                </a:solidFill>
              </a:rPr>
              <a:t>Изобразительное искусство, 2-й класс.</a:t>
            </a:r>
          </a:p>
          <a:p>
            <a:pPr marR="0"/>
            <a:r>
              <a:rPr lang="ru-RU" smtClean="0">
                <a:solidFill>
                  <a:srgbClr val="002060"/>
                </a:solidFill>
              </a:rPr>
              <a:t>Урок 3</a:t>
            </a:r>
          </a:p>
        </p:txBody>
      </p:sp>
      <p:pic>
        <p:nvPicPr>
          <p:cNvPr id="14339" name="Picture 5" descr="sova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6116638" y="6019800"/>
            <a:ext cx="2514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2012</a:t>
            </a:r>
          </a:p>
        </p:txBody>
      </p:sp>
      <p:pic>
        <p:nvPicPr>
          <p:cNvPr id="14341" name="Picture 2" descr="C:\Users\msi\Downloads\babochka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1484313"/>
            <a:ext cx="4478337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Сказка о девочке - кочевнице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536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5363" name="Picture 2" descr="C:\Users\msi\Downloads\nomad_gir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84463" y="1268413"/>
            <a:ext cx="3836987" cy="544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10081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Ответьте на вопросы: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2060575"/>
            <a:ext cx="7772400" cy="3889375"/>
          </a:xfrm>
        </p:spPr>
        <p:txBody>
          <a:bodyPr>
            <a:normAutofit/>
          </a:bodyPr>
          <a:lstStyle/>
          <a:p>
            <a:pPr marL="342900" indent="-342900">
              <a:buFontTx/>
              <a:buNone/>
            </a:pPr>
            <a:r>
              <a:rPr lang="ru-RU" sz="4000" b="1" smtClean="0">
                <a:solidFill>
                  <a:srgbClr val="FFC000"/>
                </a:solidFill>
              </a:rPr>
              <a:t>– Как помочь Лике?</a:t>
            </a:r>
          </a:p>
          <a:p>
            <a:pPr marL="342900" indent="-342900">
              <a:buFontTx/>
              <a:buNone/>
            </a:pPr>
            <a:r>
              <a:rPr lang="ru-RU" sz="4000" b="1" smtClean="0">
                <a:solidFill>
                  <a:srgbClr val="99FF33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– Что сделать с вырезанными фигурками?</a:t>
            </a:r>
          </a:p>
          <a:p>
            <a:pPr marL="342900" indent="-342900"/>
            <a:endParaRPr lang="ru-RU" sz="4000" b="1" smtClean="0"/>
          </a:p>
          <a:p>
            <a:pPr marL="342900" indent="-342900">
              <a:buFontTx/>
              <a:buChar char="-"/>
            </a:pPr>
            <a:endParaRPr lang="ru-RU" sz="4000" smtClean="0"/>
          </a:p>
          <a:p>
            <a:pPr marL="342900" indent="-342900">
              <a:buFontTx/>
              <a:buChar char="-"/>
            </a:pPr>
            <a:endParaRPr lang="ru-RU" sz="4000" smtClean="0"/>
          </a:p>
          <a:p>
            <a:pPr marL="342900" indent="-342900"/>
            <a:endParaRPr lang="ru-RU" sz="40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7411" name="Picture 2" descr="C:\Users\msi\Downloads\autumn1-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295275"/>
            <a:ext cx="2906713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3" descr="C:\Users\msi\Downloads\i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3806825"/>
            <a:ext cx="360045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4" descr="C:\Users\msi\Downloads\222y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3287713"/>
            <a:ext cx="3195638" cy="333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5" descr="C:\Users\msi\Downloads\270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295275"/>
            <a:ext cx="3381375" cy="326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10081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Ответьте на вопросы: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2060575"/>
            <a:ext cx="7772400" cy="3889375"/>
          </a:xfrm>
        </p:spPr>
        <p:txBody>
          <a:bodyPr>
            <a:normAutofit/>
          </a:bodyPr>
          <a:lstStyle/>
          <a:p>
            <a:r>
              <a:rPr lang="ru-RU" sz="4000" b="1" smtClean="0">
                <a:solidFill>
                  <a:srgbClr val="FFDA5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– Вспомните,  как называется такая техника?</a:t>
            </a:r>
          </a:p>
          <a:p>
            <a:pPr>
              <a:buFontTx/>
              <a:buChar char="-"/>
            </a:pPr>
            <a:endParaRPr lang="ru-RU" sz="4000" smtClean="0"/>
          </a:p>
          <a:p>
            <a:pPr>
              <a:buFontTx/>
              <a:buChar char="-"/>
            </a:pPr>
            <a:endParaRPr lang="ru-RU" sz="4000" smtClean="0"/>
          </a:p>
          <a:p>
            <a:endParaRPr lang="ru-RU" sz="40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10081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Ответьте на вопросы: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2060575"/>
            <a:ext cx="7772400" cy="3889375"/>
          </a:xfrm>
        </p:spPr>
        <p:txBody>
          <a:bodyPr>
            <a:normAutofit/>
          </a:bodyPr>
          <a:lstStyle/>
          <a:p>
            <a:pPr marL="571500" indent="-571500">
              <a:buFontTx/>
              <a:buNone/>
            </a:pPr>
            <a:r>
              <a:rPr lang="ru-RU" sz="4000" b="1" smtClean="0">
                <a:solidFill>
                  <a:srgbClr val="ECAD8A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– В современном мире используют аппликацию? </a:t>
            </a:r>
          </a:p>
          <a:p>
            <a:pPr marL="571500" indent="-571500">
              <a:buFontTx/>
              <a:buNone/>
            </a:pPr>
            <a:r>
              <a:rPr lang="ru-RU" sz="4000" b="1" smtClean="0">
                <a:solidFill>
                  <a:srgbClr val="ECAD8A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– Где?</a:t>
            </a:r>
          </a:p>
          <a:p>
            <a:pPr marL="571500" indent="-571500">
              <a:buFontTx/>
              <a:buChar char="-"/>
            </a:pPr>
            <a:endParaRPr lang="ru-RU" sz="4000" smtClean="0"/>
          </a:p>
          <a:p>
            <a:pPr marL="571500" indent="-571500"/>
            <a:endParaRPr lang="ru-RU" sz="40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345757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ru-RU" sz="4000" b="1" smtClean="0">
                <a:solidFill>
                  <a:srgbClr val="66FFC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Где и как можно использовать аппликацию?</a:t>
            </a:r>
          </a:p>
          <a:p>
            <a:pPr algn="ctr">
              <a:lnSpc>
                <a:spcPct val="90000"/>
              </a:lnSpc>
            </a:pPr>
            <a:endParaRPr lang="ru-RU" smtClean="0"/>
          </a:p>
          <a:p>
            <a:pPr algn="ctr">
              <a:lnSpc>
                <a:spcPct val="90000"/>
              </a:lnSpc>
            </a:pPr>
            <a:endParaRPr lang="ru-RU" smtClean="0"/>
          </a:p>
          <a:p>
            <a:pPr algn="ctr">
              <a:lnSpc>
                <a:spcPct val="90000"/>
              </a:lnSpc>
            </a:pPr>
            <a:endParaRPr lang="ru-RU" smtClean="0"/>
          </a:p>
          <a:p>
            <a:pPr algn="ctr">
              <a:lnSpc>
                <a:spcPct val="90000"/>
              </a:lnSpc>
            </a:pPr>
            <a:r>
              <a:rPr lang="ru-RU" sz="3600" i="1" smtClean="0">
                <a:solidFill>
                  <a:srgbClr val="002060"/>
                </a:solidFill>
              </a:rPr>
              <a:t>Возможны и другие варианты проблемного вопроса.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9363" y="5732463"/>
            <a:ext cx="3816350" cy="792162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2060"/>
                </a:solidFill>
              </a:rPr>
              <a:t>Е. Кругликова. 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2060"/>
                </a:solidFill>
              </a:rPr>
              <a:t>Портрет З. Серебряковой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1507" name="Picture 2" descr="C:\Users\msi\Downloads\0_7b6b3_4b47701b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1341438"/>
            <a:ext cx="4176713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2530" name="Прямоугольник 3"/>
          <p:cNvSpPr>
            <a:spLocks noChangeArrowheads="1"/>
          </p:cNvSpPr>
          <p:nvPr/>
        </p:nvSpPr>
        <p:spPr bwMode="auto">
          <a:xfrm>
            <a:off x="2590800" y="5700713"/>
            <a:ext cx="36687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200" b="1">
                <a:solidFill>
                  <a:srgbClr val="002060"/>
                </a:solidFill>
                <a:latin typeface="Constantia" pitchFamily="18" charset="0"/>
              </a:rPr>
              <a:t>А. Матисс. </a:t>
            </a:r>
          </a:p>
          <a:p>
            <a:r>
              <a:rPr lang="ru-RU" sz="2200" b="1">
                <a:solidFill>
                  <a:srgbClr val="002060"/>
                </a:solidFill>
                <a:latin typeface="Constantia" pitchFamily="18" charset="0"/>
              </a:rPr>
              <a:t>Попугай и сирена</a:t>
            </a:r>
            <a:r>
              <a:rPr lang="ru-RU" b="1">
                <a:solidFill>
                  <a:srgbClr val="002060"/>
                </a:solidFill>
                <a:latin typeface="Constantia" pitchFamily="18" charset="0"/>
              </a:rPr>
              <a:t> </a:t>
            </a:r>
          </a:p>
        </p:txBody>
      </p:sp>
      <p:pic>
        <p:nvPicPr>
          <p:cNvPr id="22531" name="Picture 3" descr="C:\Users\msi\Downloads\04670b65fde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7338" y="1628775"/>
            <a:ext cx="8599487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3554" name="Текст 2"/>
          <p:cNvSpPr>
            <a:spLocks noGrp="1"/>
          </p:cNvSpPr>
          <p:nvPr>
            <p:ph type="body" idx="1"/>
          </p:nvPr>
        </p:nvSpPr>
        <p:spPr>
          <a:xfrm>
            <a:off x="684213" y="3565525"/>
            <a:ext cx="3897312" cy="719138"/>
          </a:xfrm>
        </p:spPr>
        <p:txBody>
          <a:bodyPr/>
          <a:lstStyle/>
          <a:p>
            <a:r>
              <a:rPr lang="ru-RU" b="1" smtClean="0">
                <a:solidFill>
                  <a:srgbClr val="002060"/>
                </a:solidFill>
              </a:rPr>
              <a:t>А. Матисс.</a:t>
            </a:r>
          </a:p>
          <a:p>
            <a:r>
              <a:rPr lang="ru-RU" b="1" smtClean="0">
                <a:solidFill>
                  <a:srgbClr val="002060"/>
                </a:solidFill>
              </a:rPr>
              <a:t> Попугай и сирена</a:t>
            </a:r>
          </a:p>
        </p:txBody>
      </p:sp>
      <p:sp>
        <p:nvSpPr>
          <p:cNvPr id="23555" name="Прямоугольник 3"/>
          <p:cNvSpPr>
            <a:spLocks noChangeArrowheads="1"/>
          </p:cNvSpPr>
          <p:nvPr/>
        </p:nvSpPr>
        <p:spPr bwMode="auto">
          <a:xfrm>
            <a:off x="4822825" y="5853113"/>
            <a:ext cx="284321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200" b="1">
                <a:solidFill>
                  <a:srgbClr val="002060"/>
                </a:solidFill>
                <a:latin typeface="Constantia" pitchFamily="18" charset="0"/>
              </a:rPr>
              <a:t>А. Матисс.</a:t>
            </a:r>
          </a:p>
          <a:p>
            <a:r>
              <a:rPr lang="ru-RU" sz="2200" b="1">
                <a:solidFill>
                  <a:srgbClr val="002060"/>
                </a:solidFill>
                <a:latin typeface="Constantia" pitchFamily="18" charset="0"/>
              </a:rPr>
              <a:t> Полинезия. Море</a:t>
            </a:r>
          </a:p>
        </p:txBody>
      </p:sp>
      <p:pic>
        <p:nvPicPr>
          <p:cNvPr id="23556" name="Picture 2" descr="C:\Users\msi\Downloads\04670b65fde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392238"/>
            <a:ext cx="4895850" cy="217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3" descr="C:\Users\msi\Downloads\matiss_po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2500" y="3349625"/>
            <a:ext cx="4008438" cy="253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pPr algn="ctr"/>
            <a:r>
              <a:rPr lang="ru-RU" sz="4400" b="1" smtClean="0">
                <a:solidFill>
                  <a:srgbClr val="990000"/>
                </a:solidFill>
              </a:rPr>
              <a:t>Выполните задания 1-2 на с. 4 в Рабочей тетради.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>
              <a:solidFill>
                <a:srgbClr val="FFFF66"/>
              </a:solidFill>
            </a:endParaRPr>
          </a:p>
        </p:txBody>
      </p:sp>
      <p:sp>
        <p:nvSpPr>
          <p:cNvPr id="25602" name="Текст 2"/>
          <p:cNvSpPr>
            <a:spLocks noGrp="1"/>
          </p:cNvSpPr>
          <p:nvPr>
            <p:ph type="body" idx="1"/>
          </p:nvPr>
        </p:nvSpPr>
        <p:spPr>
          <a:xfrm>
            <a:off x="530225" y="2276475"/>
            <a:ext cx="7772400" cy="1938338"/>
          </a:xfrm>
        </p:spPr>
        <p:txBody>
          <a:bodyPr/>
          <a:lstStyle/>
          <a:p>
            <a:pPr algn="ctr"/>
            <a:r>
              <a:rPr lang="ru-RU" sz="4400" b="1" smtClean="0">
                <a:solidFill>
                  <a:srgbClr val="002060"/>
                </a:solidFill>
              </a:rPr>
              <a:t>Где и как можно использовать аппликацию?</a:t>
            </a:r>
          </a:p>
          <a:p>
            <a:pPr algn="ctr"/>
            <a:endParaRPr lang="ru-RU" sz="440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Продуктивное задание 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530225" y="1700213"/>
            <a:ext cx="7772400" cy="1657350"/>
          </a:xfrm>
        </p:spPr>
        <p:txBody>
          <a:bodyPr/>
          <a:lstStyle/>
          <a:p>
            <a:pPr algn="ctr"/>
            <a:r>
              <a:rPr lang="ru-RU" sz="4000" b="1" smtClean="0">
                <a:solidFill>
                  <a:srgbClr val="990000"/>
                </a:solidFill>
              </a:rPr>
              <a:t>Выполните задание 3 на с. 5 в Рабочей тетради.</a:t>
            </a:r>
          </a:p>
          <a:p>
            <a:endParaRPr lang="ru-RU" smtClean="0"/>
          </a:p>
        </p:txBody>
      </p:sp>
      <p:pic>
        <p:nvPicPr>
          <p:cNvPr id="26627" name="Picture 2" descr="C:\Users\msi\Downloads\medium_1036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3357563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16632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Оцените свою работу на уроке: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288" y="981075"/>
            <a:ext cx="8748712" cy="568801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3200" smtClean="0">
                <a:solidFill>
                  <a:srgbClr val="C5E672"/>
                </a:solidFill>
              </a:rPr>
              <a:t>1. Что тебе нужно было сделать?</a:t>
            </a:r>
          </a:p>
          <a:p>
            <a:pPr>
              <a:lnSpc>
                <a:spcPct val="80000"/>
              </a:lnSpc>
            </a:pPr>
            <a:r>
              <a:rPr lang="ru-RU" sz="3200" smtClean="0">
                <a:solidFill>
                  <a:srgbClr val="FFDA52"/>
                </a:solidFill>
              </a:rPr>
              <a:t>2. Какие цвета ты использовал?</a:t>
            </a:r>
          </a:p>
          <a:p>
            <a:pPr>
              <a:lnSpc>
                <a:spcPct val="80000"/>
              </a:lnSpc>
            </a:pPr>
            <a:r>
              <a:rPr lang="ru-RU" sz="3200" smtClean="0">
                <a:solidFill>
                  <a:srgbClr val="66FF33"/>
                </a:solidFill>
              </a:rPr>
              <a:t>3. Ты спроектировал свой цветок самостоятельно или воспользовался образцом в тетради?</a:t>
            </a:r>
          </a:p>
          <a:p>
            <a:pPr>
              <a:lnSpc>
                <a:spcPct val="80000"/>
              </a:lnSpc>
            </a:pPr>
            <a:r>
              <a:rPr lang="ru-RU" sz="3200" smtClean="0">
                <a:solidFill>
                  <a:srgbClr val="66FFFF"/>
                </a:solidFill>
              </a:rPr>
              <a:t>4. Когда ты создавал свой цветок, ты использовал сочетания тёплых и холодных цветов?</a:t>
            </a:r>
          </a:p>
          <a:p>
            <a:pPr>
              <a:lnSpc>
                <a:spcPct val="80000"/>
              </a:lnSpc>
            </a:pPr>
            <a:r>
              <a:rPr lang="ru-RU" sz="3200" smtClean="0">
                <a:solidFill>
                  <a:srgbClr val="002060"/>
                </a:solidFill>
              </a:rPr>
              <a:t>5. Ты выполнил работу самостоятельно или с помощью? С чьей? </a:t>
            </a:r>
          </a:p>
          <a:p>
            <a:pPr>
              <a:lnSpc>
                <a:spcPct val="80000"/>
              </a:lnSpc>
            </a:pPr>
            <a:r>
              <a:rPr lang="ru-RU" sz="3200" smtClean="0">
                <a:solidFill>
                  <a:srgbClr val="990000"/>
                </a:solidFill>
              </a:rPr>
              <a:t>6. Что бы ты хотел изменить в своей работе?</a:t>
            </a:r>
          </a:p>
          <a:p>
            <a:pPr>
              <a:lnSpc>
                <a:spcPct val="80000"/>
              </a:lnSpc>
            </a:pPr>
            <a:r>
              <a:rPr lang="ru-RU" sz="3200" smtClean="0">
                <a:solidFill>
                  <a:srgbClr val="324043"/>
                </a:solidFill>
              </a:rPr>
              <a:t>7. Как бы ты оценил свою работу?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Домашнее задание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600" b="1" smtClean="0">
                <a:solidFill>
                  <a:srgbClr val="A4B7BB"/>
                </a:solidFill>
              </a:rPr>
              <a:t>1. Подумать, как ещё можно использовать технику аппликации сегодня.</a:t>
            </a:r>
          </a:p>
          <a:p>
            <a:pPr>
              <a:lnSpc>
                <a:spcPct val="90000"/>
              </a:lnSpc>
            </a:pPr>
            <a:r>
              <a:rPr lang="ru-RU" sz="3600" b="1" smtClean="0">
                <a:solidFill>
                  <a:srgbClr val="324043"/>
                </a:solidFill>
              </a:rPr>
              <a:t>2. Принести заготовки </a:t>
            </a:r>
            <a:r>
              <a:rPr lang="ru-RU" sz="3600" b="1" smtClean="0">
                <a:solidFill>
                  <a:srgbClr val="990000"/>
                </a:solidFill>
              </a:rPr>
              <a:t>«Бабочка» </a:t>
            </a:r>
            <a:r>
              <a:rPr lang="ru-RU" sz="3600" b="1" smtClean="0">
                <a:solidFill>
                  <a:srgbClr val="324043"/>
                </a:solidFill>
              </a:rPr>
              <a:t>и </a:t>
            </a:r>
            <a:r>
              <a:rPr lang="ru-RU" sz="3600" b="1" smtClean="0">
                <a:solidFill>
                  <a:srgbClr val="990000"/>
                </a:solidFill>
              </a:rPr>
              <a:t>«Цветок» </a:t>
            </a:r>
            <a:r>
              <a:rPr lang="ru-RU" sz="3600" b="1" smtClean="0">
                <a:solidFill>
                  <a:srgbClr val="324043"/>
                </a:solidFill>
              </a:rPr>
              <a:t>(можно дома сделать ещё по одной или переделать не получившуюся), цветную бумагу, ножницы, клей.</a:t>
            </a:r>
          </a:p>
          <a:p>
            <a:pPr>
              <a:lnSpc>
                <a:spcPct val="90000"/>
              </a:lnSpc>
            </a:pPr>
            <a:endParaRPr lang="ru-RU" sz="200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</TotalTime>
  <Words>173</Words>
  <Application>Microsoft Office PowerPoint</Application>
  <PresentationFormat>Экран (4:3)</PresentationFormat>
  <Paragraphs>36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Constantia</vt:lpstr>
      <vt:lpstr>Arial</vt:lpstr>
      <vt:lpstr>Calibri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15</cp:revision>
  <dcterms:created xsi:type="dcterms:W3CDTF">2012-09-17T15:13:52Z</dcterms:created>
  <dcterms:modified xsi:type="dcterms:W3CDTF">2012-09-20T20:37:39Z</dcterms:modified>
</cp:coreProperties>
</file>